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58" r:id="rId4"/>
    <p:sldId id="294" r:id="rId5"/>
    <p:sldId id="259" r:id="rId6"/>
    <p:sldId id="260" r:id="rId7"/>
    <p:sldId id="295" r:id="rId8"/>
    <p:sldId id="298" r:id="rId9"/>
    <p:sldId id="296" r:id="rId10"/>
    <p:sldId id="263" r:id="rId11"/>
    <p:sldId id="264" r:id="rId12"/>
    <p:sldId id="265" r:id="rId13"/>
    <p:sldId id="267" r:id="rId14"/>
    <p:sldId id="268" r:id="rId15"/>
    <p:sldId id="269" r:id="rId16"/>
    <p:sldId id="297" r:id="rId17"/>
    <p:sldId id="29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300" r:id="rId37"/>
    <p:sldId id="326" r:id="rId38"/>
    <p:sldId id="289" r:id="rId39"/>
    <p:sldId id="290" r:id="rId40"/>
    <p:sldId id="291" r:id="rId41"/>
    <p:sldId id="292" r:id="rId42"/>
    <p:sldId id="330" r:id="rId43"/>
    <p:sldId id="331" r:id="rId44"/>
    <p:sldId id="334" r:id="rId45"/>
    <p:sldId id="333" r:id="rId46"/>
    <p:sldId id="332" r:id="rId47"/>
    <p:sldId id="336" r:id="rId48"/>
    <p:sldId id="283" r:id="rId49"/>
    <p:sldId id="327" r:id="rId50"/>
    <p:sldId id="301" r:id="rId51"/>
    <p:sldId id="328" r:id="rId52"/>
    <p:sldId id="329" r:id="rId53"/>
    <p:sldId id="337" r:id="rId54"/>
    <p:sldId id="302" r:id="rId55"/>
    <p:sldId id="305" r:id="rId56"/>
    <p:sldId id="307" r:id="rId57"/>
    <p:sldId id="308" r:id="rId58"/>
    <p:sldId id="309" r:id="rId59"/>
    <p:sldId id="324" r:id="rId60"/>
    <p:sldId id="325" r:id="rId61"/>
    <p:sldId id="310" r:id="rId62"/>
    <p:sldId id="311" r:id="rId63"/>
    <p:sldId id="323" r:id="rId64"/>
    <p:sldId id="312" r:id="rId65"/>
    <p:sldId id="313" r:id="rId66"/>
    <p:sldId id="314" r:id="rId67"/>
    <p:sldId id="316" r:id="rId68"/>
    <p:sldId id="317" r:id="rId69"/>
    <p:sldId id="320" r:id="rId70"/>
    <p:sldId id="321" r:id="rId71"/>
    <p:sldId id="322" r:id="rId7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44" d="100"/>
          <a:sy n="44" d="100"/>
        </p:scale>
        <p:origin x="7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59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717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48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579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1580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193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095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3190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717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55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891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181B-36D4-474E-AA2D-129B069D29FA}" type="datetimeFigureOut">
              <a:rPr lang="tr-TR" smtClean="0"/>
              <a:t>05.03.2019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C7EF4-FDE9-488F-A511-3233AFD5441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89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tronics.com/products/etherte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58505" y="1924620"/>
            <a:ext cx="9144000" cy="2387600"/>
          </a:xfrm>
        </p:spPr>
        <p:txBody>
          <a:bodyPr/>
          <a:lstStyle/>
          <a:p>
            <a:r>
              <a:rPr lang="tr-TR" dirty="0" err="1" smtClean="0"/>
              <a:t>Mikrodenetleyiciler</a:t>
            </a:r>
            <a:r>
              <a:rPr lang="tr-TR" dirty="0" smtClean="0"/>
              <a:t>: Uygulamalar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432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01" y="0"/>
            <a:ext cx="1059219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2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8580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In an attempt to make programming the Arduino sound less daunting </a:t>
            </a:r>
            <a:r>
              <a:rPr lang="en-US" sz="3200" dirty="0" smtClean="0"/>
              <a:t>to</a:t>
            </a:r>
            <a:r>
              <a:rPr lang="tr-TR" sz="3200" dirty="0" smtClean="0"/>
              <a:t> </a:t>
            </a:r>
            <a:r>
              <a:rPr lang="en-US" sz="3200" dirty="0" smtClean="0"/>
              <a:t>nonprogrammers</a:t>
            </a:r>
            <a:r>
              <a:rPr lang="en-US" sz="3200" dirty="0"/>
              <a:t>, programs on the Arduino are referred to as </a:t>
            </a:r>
            <a:r>
              <a:rPr lang="en-US" sz="3200" i="1" dirty="0"/>
              <a:t>sketches</a:t>
            </a:r>
            <a:r>
              <a:rPr lang="en-US" sz="3200" dirty="0"/>
              <a:t>. </a:t>
            </a:r>
            <a:endParaRPr lang="tr-TR" sz="3200" dirty="0" smtClean="0"/>
          </a:p>
          <a:p>
            <a:r>
              <a:rPr lang="en-US" sz="3200" dirty="0" smtClean="0"/>
              <a:t>Before</a:t>
            </a:r>
            <a:r>
              <a:rPr lang="tr-TR" sz="3200" dirty="0" smtClean="0"/>
              <a:t>  </a:t>
            </a:r>
            <a:r>
              <a:rPr lang="en-US" sz="3200" dirty="0" smtClean="0"/>
              <a:t>you </a:t>
            </a:r>
            <a:r>
              <a:rPr lang="en-US" sz="3200" dirty="0"/>
              <a:t>can send the Blink sketch to your Arduino, you need to tell the Arduino </a:t>
            </a:r>
            <a:r>
              <a:rPr lang="en-US" sz="3200" dirty="0" smtClean="0"/>
              <a:t>IDE</a:t>
            </a:r>
            <a:r>
              <a:rPr lang="tr-TR" sz="3200" dirty="0" smtClean="0"/>
              <a:t> </a:t>
            </a:r>
            <a:r>
              <a:rPr lang="en-US" sz="3200" dirty="0" smtClean="0"/>
              <a:t>what </a:t>
            </a:r>
            <a:r>
              <a:rPr lang="en-US" sz="3200" dirty="0"/>
              <a:t>type of Arduino you’re using. The most common type is the Arduino </a:t>
            </a:r>
            <a:r>
              <a:rPr lang="en-US" sz="3200" dirty="0" smtClean="0"/>
              <a:t>Uno</a:t>
            </a:r>
            <a:r>
              <a:rPr lang="tr-TR" sz="3200" dirty="0" smtClean="0"/>
              <a:t>.</a:t>
            </a:r>
          </a:p>
          <a:p>
            <a:r>
              <a:rPr lang="en-US" sz="3200" dirty="0" smtClean="0"/>
              <a:t>As </a:t>
            </a:r>
            <a:r>
              <a:rPr lang="en-US" sz="3200" dirty="0"/>
              <a:t>well as selecting the board type, you also need to select the port it </a:t>
            </a:r>
            <a:r>
              <a:rPr lang="en-US" sz="3200" dirty="0" smtClean="0"/>
              <a:t>is</a:t>
            </a:r>
            <a:r>
              <a:rPr lang="tr-TR" sz="3200" dirty="0" smtClean="0"/>
              <a:t> </a:t>
            </a:r>
            <a:r>
              <a:rPr lang="en-US" sz="3200" dirty="0" smtClean="0"/>
              <a:t>connected </a:t>
            </a:r>
            <a:r>
              <a:rPr lang="en-US" sz="3200" dirty="0"/>
              <a:t>to. </a:t>
            </a:r>
            <a:endParaRPr lang="tr-TR" sz="3200" dirty="0" smtClean="0"/>
          </a:p>
          <a:p>
            <a:r>
              <a:rPr lang="en-US" sz="3200" dirty="0" smtClean="0"/>
              <a:t>In </a:t>
            </a:r>
            <a:r>
              <a:rPr lang="en-US" sz="3200" dirty="0"/>
              <a:t>Windows this is easy, as it is usually COM4 and will </a:t>
            </a:r>
            <a:r>
              <a:rPr lang="en-US" sz="3200" dirty="0" smtClean="0"/>
              <a:t>probably</a:t>
            </a:r>
            <a:r>
              <a:rPr lang="tr-TR" sz="3200" dirty="0" smtClean="0"/>
              <a:t> </a:t>
            </a:r>
            <a:r>
              <a:rPr lang="en-US" sz="3200" dirty="0" smtClean="0"/>
              <a:t>be </a:t>
            </a:r>
            <a:r>
              <a:rPr lang="en-US" sz="3200" dirty="0"/>
              <a:t>the only port in the </a:t>
            </a:r>
            <a:r>
              <a:rPr lang="en-US" sz="3200" dirty="0" smtClean="0"/>
              <a:t>list. </a:t>
            </a:r>
            <a:endParaRPr lang="tr-TR" sz="3200" dirty="0" smtClean="0"/>
          </a:p>
          <a:p>
            <a:r>
              <a:rPr lang="en-US" sz="3200" dirty="0" smtClean="0"/>
              <a:t>On </a:t>
            </a:r>
            <a:r>
              <a:rPr lang="en-US" sz="3200" dirty="0"/>
              <a:t>a Mac or Linux </a:t>
            </a:r>
            <a:r>
              <a:rPr lang="en-US" sz="3200" dirty="0" smtClean="0"/>
              <a:t>computer,</a:t>
            </a:r>
            <a:r>
              <a:rPr lang="tr-TR" sz="3200" dirty="0" smtClean="0"/>
              <a:t> </a:t>
            </a:r>
            <a:r>
              <a:rPr lang="en-US" sz="3200" dirty="0" smtClean="0"/>
              <a:t>however</a:t>
            </a:r>
            <a:r>
              <a:rPr lang="en-US" sz="3200" dirty="0"/>
              <a:t>, there will generally be more serial devices listed. </a:t>
            </a:r>
            <a:endParaRPr lang="tr-TR" sz="3200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Arduino </a:t>
            </a:r>
            <a:r>
              <a:rPr lang="en-US" sz="3200" dirty="0" smtClean="0"/>
              <a:t>IDE</a:t>
            </a:r>
            <a:r>
              <a:rPr lang="tr-TR" sz="3200" dirty="0" smtClean="0"/>
              <a:t> </a:t>
            </a:r>
            <a:r>
              <a:rPr lang="en-US" sz="3200" dirty="0" smtClean="0"/>
              <a:t>shows </a:t>
            </a:r>
            <a:r>
              <a:rPr lang="en-US" sz="3200" dirty="0"/>
              <a:t>the most recently connected devices first, so your Arduino board </a:t>
            </a:r>
            <a:r>
              <a:rPr lang="en-US" sz="3200" dirty="0" smtClean="0"/>
              <a:t>should</a:t>
            </a:r>
            <a:r>
              <a:rPr lang="tr-TR" sz="3200" dirty="0" smtClean="0"/>
              <a:t> </a:t>
            </a:r>
            <a:r>
              <a:rPr lang="en-US" sz="3200" dirty="0" smtClean="0"/>
              <a:t>be </a:t>
            </a:r>
            <a:r>
              <a:rPr lang="en-US" sz="3200" dirty="0"/>
              <a:t>at the top of the list.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882156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0" y="0"/>
            <a:ext cx="11065983" cy="64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7" y="235527"/>
            <a:ext cx="11799974" cy="52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081164" cy="6858000"/>
          </a:xfrm>
        </p:spPr>
        <p:txBody>
          <a:bodyPr>
            <a:normAutofit/>
          </a:bodyPr>
          <a:lstStyle/>
          <a:p>
            <a:r>
              <a:rPr lang="en-US" sz="3200" dirty="0"/>
              <a:t>To actually upload the sketch onto the Arduino board, click the Upload</a:t>
            </a:r>
          </a:p>
          <a:p>
            <a:pPr marL="0" indent="0">
              <a:buNone/>
            </a:pPr>
            <a:r>
              <a:rPr lang="tr-TR" sz="3200" dirty="0" smtClean="0"/>
              <a:t> </a:t>
            </a:r>
            <a:r>
              <a:rPr lang="en-US" sz="3200" dirty="0" smtClean="0"/>
              <a:t>button </a:t>
            </a:r>
            <a:r>
              <a:rPr lang="en-US" sz="3200" dirty="0"/>
              <a:t>on the toolbar. This is the second button on the </a:t>
            </a:r>
            <a:r>
              <a:rPr lang="en-US" sz="3200" dirty="0" smtClean="0"/>
              <a:t>toolbar</a:t>
            </a:r>
            <a:r>
              <a:rPr lang="tr-TR" sz="3200" dirty="0" smtClean="0"/>
              <a:t>.</a:t>
            </a:r>
          </a:p>
          <a:p>
            <a:pPr marL="0" indent="0">
              <a:buNone/>
            </a:pPr>
            <a:endParaRPr lang="tr-TR" sz="3200" dirty="0"/>
          </a:p>
          <a:p>
            <a:r>
              <a:rPr lang="en-US" sz="3200" dirty="0"/>
              <a:t>Once, you click the Upload button, a few things should happen. </a:t>
            </a:r>
            <a:endParaRPr lang="tr-TR" sz="3200" dirty="0" smtClean="0"/>
          </a:p>
          <a:p>
            <a:r>
              <a:rPr lang="en-US" sz="3200" dirty="0" smtClean="0"/>
              <a:t>First</a:t>
            </a:r>
            <a:r>
              <a:rPr lang="en-US" sz="3200" dirty="0"/>
              <a:t>, </a:t>
            </a:r>
            <a:r>
              <a:rPr lang="en-US" sz="3200" dirty="0" smtClean="0"/>
              <a:t>a</a:t>
            </a:r>
            <a:r>
              <a:rPr lang="tr-TR" sz="3200" dirty="0" smtClean="0"/>
              <a:t> </a:t>
            </a:r>
            <a:r>
              <a:rPr lang="en-US" sz="3200" dirty="0" smtClean="0"/>
              <a:t>progress </a:t>
            </a:r>
            <a:r>
              <a:rPr lang="en-US" sz="3200" dirty="0"/>
              <a:t>bar will appear as the Arduino IDE compiles the sketch (meaning </a:t>
            </a:r>
            <a:r>
              <a:rPr lang="en-US" sz="3200" dirty="0" smtClean="0"/>
              <a:t>it</a:t>
            </a:r>
            <a:r>
              <a:rPr lang="tr-TR" sz="3200" dirty="0" smtClean="0"/>
              <a:t> </a:t>
            </a:r>
            <a:r>
              <a:rPr lang="en-US" sz="3200" dirty="0" smtClean="0"/>
              <a:t>converts </a:t>
            </a:r>
            <a:r>
              <a:rPr lang="en-US" sz="3200" dirty="0"/>
              <a:t>the sketch into a suitable form for uploading). </a:t>
            </a:r>
            <a:endParaRPr lang="tr-TR" sz="3200" dirty="0" smtClean="0"/>
          </a:p>
          <a:p>
            <a:r>
              <a:rPr lang="en-US" sz="3200" dirty="0" smtClean="0"/>
              <a:t>Then</a:t>
            </a:r>
            <a:r>
              <a:rPr lang="en-US" sz="3200" dirty="0"/>
              <a:t>, the LEDs on </a:t>
            </a:r>
            <a:r>
              <a:rPr lang="en-US" sz="3200" dirty="0" smtClean="0"/>
              <a:t>the</a:t>
            </a:r>
            <a:r>
              <a:rPr lang="tr-TR" sz="3200" dirty="0" smtClean="0"/>
              <a:t> </a:t>
            </a:r>
            <a:r>
              <a:rPr lang="en-US" sz="3200" dirty="0" smtClean="0"/>
              <a:t>Arduino </a:t>
            </a:r>
            <a:r>
              <a:rPr lang="en-US" sz="3200" dirty="0"/>
              <a:t>labeled </a:t>
            </a:r>
            <a:r>
              <a:rPr lang="en-US" sz="3200" i="1" dirty="0"/>
              <a:t>Rx </a:t>
            </a:r>
            <a:r>
              <a:rPr lang="en-US" sz="3200" dirty="0"/>
              <a:t>and </a:t>
            </a:r>
            <a:r>
              <a:rPr lang="en-US" sz="3200" i="1" dirty="0" err="1"/>
              <a:t>Tx</a:t>
            </a:r>
            <a:r>
              <a:rPr lang="en-US" sz="3200" i="1" dirty="0"/>
              <a:t> </a:t>
            </a:r>
            <a:r>
              <a:rPr lang="en-US" sz="3200" dirty="0"/>
              <a:t>should flicker for a while. Finally, the LED labeled </a:t>
            </a:r>
            <a:r>
              <a:rPr lang="en-US" sz="3200" i="1" dirty="0" smtClean="0"/>
              <a:t>L</a:t>
            </a:r>
            <a:r>
              <a:rPr lang="tr-TR" sz="3200" i="1" dirty="0" smtClean="0"/>
              <a:t> </a:t>
            </a:r>
            <a:r>
              <a:rPr lang="en-US" sz="3200" dirty="0" smtClean="0"/>
              <a:t>should </a:t>
            </a:r>
            <a:r>
              <a:rPr lang="en-US" sz="3200" dirty="0"/>
              <a:t>start to blink. </a:t>
            </a:r>
            <a:endParaRPr lang="tr-TR" sz="3200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Arduino IDE will also display a message like “</a:t>
            </a:r>
            <a:r>
              <a:rPr lang="en-US" sz="3200" dirty="0" smtClean="0"/>
              <a:t>Binary</a:t>
            </a:r>
            <a:r>
              <a:rPr lang="tr-TR" sz="3200" dirty="0" smtClean="0"/>
              <a:t> </a:t>
            </a:r>
            <a:r>
              <a:rPr lang="en-US" sz="3200" dirty="0" smtClean="0"/>
              <a:t>sketch </a:t>
            </a:r>
            <a:r>
              <a:rPr lang="en-US" sz="3200" dirty="0"/>
              <a:t>size: 1,084 bytes (of a 32,256 byte maximum).” This means the </a:t>
            </a:r>
            <a:r>
              <a:rPr lang="en-US" sz="3200" dirty="0" smtClean="0"/>
              <a:t>sketch</a:t>
            </a:r>
            <a:r>
              <a:rPr lang="tr-TR" sz="3200" dirty="0" smtClean="0"/>
              <a:t> </a:t>
            </a:r>
            <a:r>
              <a:rPr lang="en-US" sz="3200" dirty="0" smtClean="0"/>
              <a:t>has </a:t>
            </a:r>
            <a:r>
              <a:rPr lang="en-US" sz="3200" dirty="0"/>
              <a:t>used about 1kB of the 32kB of the flash memory available for programs </a:t>
            </a:r>
            <a:r>
              <a:rPr lang="en-US" sz="3200" dirty="0" smtClean="0"/>
              <a:t>on</a:t>
            </a:r>
            <a:r>
              <a:rPr lang="tr-TR" sz="3200" dirty="0" smtClean="0"/>
              <a:t> </a:t>
            </a:r>
            <a:r>
              <a:rPr lang="tr-TR" sz="3200" dirty="0" err="1" smtClean="0"/>
              <a:t>the</a:t>
            </a:r>
            <a:r>
              <a:rPr lang="tr-TR" sz="3200" dirty="0" smtClean="0"/>
              <a:t> </a:t>
            </a:r>
            <a:r>
              <a:rPr lang="tr-TR" sz="3200" dirty="0" err="1"/>
              <a:t>Arduino</a:t>
            </a:r>
            <a:r>
              <a:rPr lang="tr-T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091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56" y="0"/>
            <a:ext cx="7307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9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" y="1207698"/>
            <a:ext cx="12124690" cy="461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3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23" y="49803"/>
            <a:ext cx="10019859" cy="67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73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27704"/>
            <a:ext cx="12192000" cy="683029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Figure </a:t>
            </a:r>
            <a:r>
              <a:rPr lang="en-US" sz="3200" b="1" dirty="0" smtClean="0"/>
              <a:t> </a:t>
            </a:r>
            <a:r>
              <a:rPr lang="en-US" sz="3200" b="1" dirty="0"/>
              <a:t>the anatomy of an Arduino Board. </a:t>
            </a:r>
            <a:endParaRPr lang="tr-TR" sz="3200" b="1" dirty="0" smtClean="0"/>
          </a:p>
          <a:p>
            <a:r>
              <a:rPr lang="en-US" sz="3200" dirty="0" smtClean="0"/>
              <a:t>Starting </a:t>
            </a:r>
            <a:r>
              <a:rPr lang="en-US" sz="3200" dirty="0"/>
              <a:t>at the top, next </a:t>
            </a:r>
            <a:r>
              <a:rPr lang="en-US" sz="3200" dirty="0" smtClean="0"/>
              <a:t>to</a:t>
            </a:r>
            <a:r>
              <a:rPr lang="tr-TR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USB socket in the top-left corner, is the </a:t>
            </a:r>
            <a:r>
              <a:rPr lang="en-US" sz="3200" b="1" dirty="0"/>
              <a:t>Reset switch</a:t>
            </a:r>
            <a:r>
              <a:rPr lang="en-US" sz="3200" dirty="0"/>
              <a:t>. Clicking this sends </a:t>
            </a:r>
            <a:r>
              <a:rPr lang="en-US" sz="3200" dirty="0" smtClean="0"/>
              <a:t>a</a:t>
            </a:r>
            <a:r>
              <a:rPr lang="tr-TR" sz="3200" dirty="0" smtClean="0"/>
              <a:t> </a:t>
            </a:r>
            <a:r>
              <a:rPr lang="en-US" sz="3200" dirty="0" smtClean="0"/>
              <a:t>logic </a:t>
            </a:r>
            <a:r>
              <a:rPr lang="en-US" sz="3200" dirty="0"/>
              <a:t>pulse to the microcontroller’s Reset pin, clearing the </a:t>
            </a:r>
            <a:r>
              <a:rPr lang="en-US" sz="3200" dirty="0" smtClean="0"/>
              <a:t>microcontroller’s</a:t>
            </a:r>
            <a:r>
              <a:rPr lang="tr-TR" sz="3200" dirty="0" smtClean="0"/>
              <a:t> </a:t>
            </a:r>
            <a:r>
              <a:rPr lang="en-US" sz="3200" dirty="0" smtClean="0"/>
              <a:t>memory </a:t>
            </a:r>
            <a:r>
              <a:rPr lang="en-US" sz="3200" dirty="0"/>
              <a:t>so it can start its program fresh. Note that any program stored on </a:t>
            </a:r>
            <a:r>
              <a:rPr lang="en-US" sz="3200" dirty="0" smtClean="0"/>
              <a:t>the</a:t>
            </a:r>
            <a:r>
              <a:rPr lang="tr-TR" sz="3200" dirty="0" smtClean="0"/>
              <a:t> </a:t>
            </a:r>
            <a:r>
              <a:rPr lang="en-US" sz="3200" dirty="0" smtClean="0"/>
              <a:t>device </a:t>
            </a:r>
            <a:r>
              <a:rPr lang="en-US" sz="3200" dirty="0"/>
              <a:t>is retained because it is kept in </a:t>
            </a:r>
            <a:r>
              <a:rPr lang="en-US" sz="3200" i="1" dirty="0"/>
              <a:t>nonvolatile </a:t>
            </a:r>
            <a:r>
              <a:rPr lang="en-US" sz="3200" dirty="0"/>
              <a:t>flash memory—that </a:t>
            </a:r>
            <a:r>
              <a:rPr lang="en-US" sz="3200" dirty="0" smtClean="0"/>
              <a:t>is,</a:t>
            </a:r>
            <a:r>
              <a:rPr lang="tr-TR" sz="3200" dirty="0" smtClean="0"/>
              <a:t> </a:t>
            </a:r>
            <a:r>
              <a:rPr lang="en-US" sz="3200" dirty="0" smtClean="0"/>
              <a:t>memory </a:t>
            </a:r>
            <a:r>
              <a:rPr lang="en-US" sz="3200" dirty="0"/>
              <a:t>that remembers even when the device is not powered on</a:t>
            </a:r>
            <a:r>
              <a:rPr lang="en-US" sz="3200" dirty="0" smtClean="0"/>
              <a:t>.</a:t>
            </a:r>
            <a:endParaRPr lang="tr-TR" sz="3200" dirty="0" smtClean="0"/>
          </a:p>
          <a:p>
            <a:pPr algn="ctr"/>
            <a:r>
              <a:rPr lang="tr-TR" sz="3200" b="1" dirty="0" err="1"/>
              <a:t>Power</a:t>
            </a:r>
            <a:r>
              <a:rPr lang="tr-TR" sz="3200" b="1" dirty="0"/>
              <a:t> </a:t>
            </a:r>
            <a:r>
              <a:rPr lang="tr-TR" sz="3200" b="1" dirty="0" err="1"/>
              <a:t>Supply</a:t>
            </a:r>
            <a:endParaRPr lang="tr-TR" sz="3200" b="1" dirty="0"/>
          </a:p>
          <a:p>
            <a:r>
              <a:rPr lang="en-US" sz="3200" dirty="0"/>
              <a:t>The Arduino can either be powered through either the USB connection or </a:t>
            </a:r>
            <a:r>
              <a:rPr lang="en-US" sz="3200" dirty="0" smtClean="0"/>
              <a:t>the</a:t>
            </a:r>
            <a:r>
              <a:rPr lang="tr-TR" sz="3200" dirty="0" smtClean="0"/>
              <a:t> </a:t>
            </a:r>
            <a:r>
              <a:rPr lang="en-US" sz="3200" dirty="0" smtClean="0"/>
              <a:t>DC power. </a:t>
            </a:r>
            <a:r>
              <a:rPr lang="en-US" sz="3200" dirty="0"/>
              <a:t>When powering the Arduino from a DC adaptor </a:t>
            </a:r>
            <a:r>
              <a:rPr lang="en-US" sz="3200" dirty="0" smtClean="0"/>
              <a:t>or</a:t>
            </a:r>
            <a:r>
              <a:rPr lang="tr-TR" sz="3200" dirty="0" smtClean="0"/>
              <a:t> </a:t>
            </a:r>
            <a:r>
              <a:rPr lang="en-US" sz="3200" dirty="0" smtClean="0"/>
              <a:t>batteries</a:t>
            </a:r>
            <a:r>
              <a:rPr lang="en-US" sz="3200" dirty="0"/>
              <a:t>, anything between 7.5 and 12V DC can be supplied through the </a:t>
            </a:r>
            <a:r>
              <a:rPr lang="en-US" sz="3200" dirty="0" smtClean="0"/>
              <a:t>power</a:t>
            </a:r>
            <a:r>
              <a:rPr lang="tr-TR" sz="3200" dirty="0" smtClean="0"/>
              <a:t> </a:t>
            </a:r>
            <a:r>
              <a:rPr lang="en-US" sz="3200" dirty="0" smtClean="0"/>
              <a:t>socket</a:t>
            </a:r>
            <a:r>
              <a:rPr lang="en-US" sz="3200" dirty="0"/>
              <a:t>. The Arduino itself only uses about 50mA. So a small PP3 9V </a:t>
            </a:r>
            <a:r>
              <a:rPr lang="en-US" sz="3200" dirty="0" smtClean="0"/>
              <a:t>battery</a:t>
            </a:r>
            <a:r>
              <a:rPr lang="tr-TR" sz="3200" dirty="0" smtClean="0"/>
              <a:t> </a:t>
            </a:r>
            <a:r>
              <a:rPr lang="en-US" sz="3200" dirty="0" smtClean="0"/>
              <a:t>(200mAh</a:t>
            </a:r>
            <a:r>
              <a:rPr lang="en-US" sz="3200" dirty="0"/>
              <a:t>) will power it for around 40 </a:t>
            </a:r>
            <a:r>
              <a:rPr lang="en-US" sz="3200" dirty="0" smtClean="0"/>
              <a:t>hours.</a:t>
            </a:r>
            <a:r>
              <a:rPr lang="tr-TR" sz="3200" dirty="0" smtClean="0"/>
              <a:t> </a:t>
            </a:r>
            <a:r>
              <a:rPr lang="en-US" sz="3200" dirty="0" smtClean="0"/>
              <a:t>When </a:t>
            </a:r>
            <a:r>
              <a:rPr lang="en-US" sz="3200" dirty="0"/>
              <a:t>the Arduino is powered on, the power LED on the right of the </a:t>
            </a:r>
            <a:r>
              <a:rPr lang="en-US" sz="3200" dirty="0" smtClean="0"/>
              <a:t>Uno </a:t>
            </a:r>
            <a:r>
              <a:rPr lang="en-US" sz="3200" dirty="0"/>
              <a:t>is lit.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1656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533" y="0"/>
            <a:ext cx="84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2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Arduino</a:t>
            </a:r>
            <a:r>
              <a:rPr lang="tr-TR" b="1" dirty="0"/>
              <a:t>?</a:t>
            </a:r>
          </a:p>
          <a:p>
            <a:r>
              <a:rPr lang="en-US" sz="3000" dirty="0"/>
              <a:t>The term </a:t>
            </a:r>
            <a:r>
              <a:rPr lang="en-US" sz="3000" i="1" dirty="0"/>
              <a:t>Arduino </a:t>
            </a:r>
            <a:r>
              <a:rPr lang="en-US" sz="3000" dirty="0"/>
              <a:t>is used to describe both the physical Arduino board (of </a:t>
            </a:r>
            <a:r>
              <a:rPr lang="en-US" sz="3000" dirty="0" smtClean="0"/>
              <a:t>which</a:t>
            </a:r>
            <a:r>
              <a:rPr lang="tr-TR" sz="3000" dirty="0" smtClean="0"/>
              <a:t> </a:t>
            </a:r>
            <a:r>
              <a:rPr lang="en-US" sz="3000" dirty="0" smtClean="0"/>
              <a:t>the </a:t>
            </a:r>
            <a:r>
              <a:rPr lang="en-US" sz="3000" dirty="0"/>
              <a:t>most popular type is the Arduino Uno) and the Arduino system as a whole.</a:t>
            </a:r>
          </a:p>
          <a:p>
            <a:r>
              <a:rPr lang="en-US" sz="3000" dirty="0"/>
              <a:t>The system also includes the software you need to run on your computer (</a:t>
            </a:r>
            <a:r>
              <a:rPr lang="en-US" sz="3000" dirty="0" smtClean="0"/>
              <a:t>to</a:t>
            </a:r>
            <a:r>
              <a:rPr lang="tr-TR" sz="3000" dirty="0" smtClean="0"/>
              <a:t> </a:t>
            </a:r>
            <a:r>
              <a:rPr lang="en-US" sz="3000" dirty="0" smtClean="0"/>
              <a:t>program </a:t>
            </a:r>
            <a:r>
              <a:rPr lang="en-US" sz="3000" dirty="0"/>
              <a:t>the board) and the peripheral shields that you can plug into an </a:t>
            </a:r>
            <a:r>
              <a:rPr lang="en-US" sz="3000" dirty="0" smtClean="0"/>
              <a:t>Arduino</a:t>
            </a:r>
            <a:r>
              <a:rPr lang="tr-TR" sz="3000" dirty="0" smtClean="0"/>
              <a:t> board</a:t>
            </a:r>
            <a:r>
              <a:rPr lang="tr-TR" sz="3000" dirty="0"/>
              <a:t>.</a:t>
            </a:r>
          </a:p>
          <a:p>
            <a:r>
              <a:rPr lang="en-US" sz="3000" dirty="0"/>
              <a:t>To use an Arduino, you also need a “proper” computer. This can be a </a:t>
            </a:r>
            <a:r>
              <a:rPr lang="en-US" sz="3000" dirty="0" smtClean="0"/>
              <a:t>Mac,</a:t>
            </a:r>
            <a:r>
              <a:rPr lang="tr-TR" sz="3000" dirty="0" smtClean="0"/>
              <a:t> </a:t>
            </a:r>
            <a:r>
              <a:rPr lang="en-US" sz="3000" dirty="0" smtClean="0"/>
              <a:t>Windows </a:t>
            </a:r>
            <a:r>
              <a:rPr lang="en-US" sz="3000" dirty="0"/>
              <a:t>PC, Linux PC, or even something as humble as a Raspberry Pi. </a:t>
            </a:r>
            <a:endParaRPr lang="tr-TR" sz="3000" dirty="0" smtClean="0"/>
          </a:p>
          <a:p>
            <a:r>
              <a:rPr lang="en-US" sz="3000" dirty="0" smtClean="0"/>
              <a:t>The</a:t>
            </a:r>
            <a:r>
              <a:rPr lang="tr-TR" sz="3000" dirty="0" smtClean="0"/>
              <a:t> </a:t>
            </a:r>
            <a:r>
              <a:rPr lang="en-US" sz="3000" dirty="0" smtClean="0"/>
              <a:t>main </a:t>
            </a:r>
            <a:r>
              <a:rPr lang="en-US" sz="3000" dirty="0"/>
              <a:t>reason that you need the computer is so you can download programs </a:t>
            </a:r>
            <a:r>
              <a:rPr lang="en-US" sz="3000" dirty="0" smtClean="0"/>
              <a:t>onto</a:t>
            </a:r>
            <a:r>
              <a:rPr lang="tr-TR" sz="3000" dirty="0" smtClean="0"/>
              <a:t> </a:t>
            </a:r>
            <a:r>
              <a:rPr lang="en-US" sz="3000" dirty="0" smtClean="0"/>
              <a:t>the </a:t>
            </a:r>
            <a:r>
              <a:rPr lang="en-US" sz="3000" dirty="0"/>
              <a:t>Arduino board. </a:t>
            </a:r>
            <a:endParaRPr lang="tr-TR" sz="3000" dirty="0" smtClean="0"/>
          </a:p>
          <a:p>
            <a:r>
              <a:rPr lang="en-US" sz="3000" dirty="0" smtClean="0"/>
              <a:t>Once </a:t>
            </a:r>
            <a:r>
              <a:rPr lang="en-US" sz="3000" dirty="0"/>
              <a:t>installed on the Arduino, these programs can then </a:t>
            </a:r>
            <a:r>
              <a:rPr lang="en-US" sz="3000" dirty="0" smtClean="0"/>
              <a:t>run</a:t>
            </a:r>
            <a:r>
              <a:rPr lang="tr-TR" sz="3000" dirty="0" smtClean="0"/>
              <a:t> </a:t>
            </a:r>
            <a:r>
              <a:rPr lang="tr-TR" sz="3000" dirty="0" err="1" smtClean="0"/>
              <a:t>independently</a:t>
            </a:r>
            <a:r>
              <a:rPr lang="tr-TR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669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tr-TR" dirty="0"/>
              <a:t>Apart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first </a:t>
            </a:r>
            <a:r>
              <a:rPr lang="en-US" dirty="0"/>
              <a:t>connection, you can read the connection names next to the </a:t>
            </a:r>
            <a:r>
              <a:rPr lang="en-US" dirty="0" smtClean="0"/>
              <a:t>connectors.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first unlabeled connection is reserved for later use. </a:t>
            </a:r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next pin, </a:t>
            </a:r>
            <a:r>
              <a:rPr lang="en-US" b="1" i="1" dirty="0" smtClean="0"/>
              <a:t>IOREF</a:t>
            </a:r>
            <a:r>
              <a:rPr lang="en-US" dirty="0" smtClean="0"/>
              <a:t>,</a:t>
            </a:r>
            <a:r>
              <a:rPr lang="tr-TR" dirty="0" smtClean="0"/>
              <a:t> </a:t>
            </a:r>
            <a:r>
              <a:rPr lang="en-US" dirty="0" smtClean="0"/>
              <a:t>indicates </a:t>
            </a:r>
            <a:r>
              <a:rPr lang="en-US" dirty="0"/>
              <a:t>the voltage at which the Arduino operates. Both the Uno and </a:t>
            </a:r>
            <a:r>
              <a:rPr lang="en-US" dirty="0" smtClean="0"/>
              <a:t>Leonardo</a:t>
            </a:r>
            <a:r>
              <a:rPr lang="tr-TR" dirty="0" smtClean="0"/>
              <a:t> </a:t>
            </a:r>
            <a:r>
              <a:rPr lang="en-US" dirty="0" smtClean="0"/>
              <a:t>operate </a:t>
            </a:r>
            <a:r>
              <a:rPr lang="en-US" dirty="0"/>
              <a:t>at 5V, so this pin will always be set at </a:t>
            </a:r>
            <a:r>
              <a:rPr lang="en-US" dirty="0" smtClean="0"/>
              <a:t>5V. Its</a:t>
            </a:r>
            <a:r>
              <a:rPr lang="tr-TR" dirty="0" smtClean="0"/>
              <a:t> </a:t>
            </a:r>
            <a:r>
              <a:rPr lang="en-US" dirty="0" smtClean="0"/>
              <a:t>purpose </a:t>
            </a:r>
            <a:r>
              <a:rPr lang="en-US" dirty="0"/>
              <a:t>is to allow shields attached to </a:t>
            </a:r>
            <a:r>
              <a:rPr lang="en-US" dirty="0" smtClean="0"/>
              <a:t>3V</a:t>
            </a:r>
            <a:r>
              <a:rPr lang="tr-TR" dirty="0" smtClean="0"/>
              <a:t> </a:t>
            </a:r>
            <a:r>
              <a:rPr lang="en-US" dirty="0" smtClean="0"/>
              <a:t>Arduinos </a:t>
            </a:r>
            <a:r>
              <a:rPr lang="en-US" dirty="0"/>
              <a:t>like the Arduino Due to detect the voltage at which the </a:t>
            </a:r>
            <a:r>
              <a:rPr lang="en-US" dirty="0" smtClean="0"/>
              <a:t>Arduino</a:t>
            </a:r>
            <a:r>
              <a:rPr lang="tr-TR" dirty="0" smtClean="0"/>
              <a:t> </a:t>
            </a:r>
            <a:r>
              <a:rPr lang="tr-TR" dirty="0" err="1" smtClean="0"/>
              <a:t>operates</a:t>
            </a:r>
            <a:r>
              <a:rPr lang="tr-TR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next connect is </a:t>
            </a:r>
            <a:r>
              <a:rPr lang="en-US" b="1" dirty="0"/>
              <a:t>Reset</a:t>
            </a:r>
            <a:r>
              <a:rPr lang="en-US" dirty="0"/>
              <a:t>. This connection does the same thing as </a:t>
            </a:r>
            <a:r>
              <a:rPr lang="en-US" dirty="0" smtClean="0"/>
              <a:t>pressing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Reset switch on the Arduino. Rather like rebooting a PC, it resets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microcontroller </a:t>
            </a:r>
            <a:r>
              <a:rPr lang="en-US" dirty="0"/>
              <a:t>to begin its program from the start. The Reset connector </a:t>
            </a:r>
            <a:r>
              <a:rPr lang="en-US" dirty="0" smtClean="0"/>
              <a:t>allows</a:t>
            </a:r>
            <a:r>
              <a:rPr lang="tr-TR" dirty="0" smtClean="0"/>
              <a:t> </a:t>
            </a:r>
            <a:r>
              <a:rPr lang="en-US" dirty="0" smtClean="0"/>
              <a:t>you </a:t>
            </a:r>
            <a:r>
              <a:rPr lang="en-US" dirty="0"/>
              <a:t>to reset the microcontroller by momentarily setting this pin low (</a:t>
            </a:r>
            <a:r>
              <a:rPr lang="en-US" dirty="0" smtClean="0"/>
              <a:t>connecting</a:t>
            </a:r>
            <a:r>
              <a:rPr lang="tr-TR" dirty="0" smtClean="0"/>
              <a:t> </a:t>
            </a:r>
            <a:r>
              <a:rPr lang="en-US" dirty="0" smtClean="0"/>
              <a:t>it </a:t>
            </a:r>
            <a:r>
              <a:rPr lang="en-US" dirty="0"/>
              <a:t>to GND</a:t>
            </a:r>
            <a:r>
              <a:rPr lang="en-US" dirty="0" smtClean="0"/>
              <a:t>).</a:t>
            </a:r>
            <a:endParaRPr lang="tr-TR" dirty="0" smtClean="0"/>
          </a:p>
          <a:p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remaining pins provide different voltages (3.3, 5, GND, and 9), </a:t>
            </a:r>
            <a:r>
              <a:rPr lang="en-US" dirty="0" smtClean="0"/>
              <a:t>as</a:t>
            </a:r>
            <a:r>
              <a:rPr lang="tr-TR" dirty="0" smtClean="0"/>
              <a:t> </a:t>
            </a:r>
            <a:r>
              <a:rPr lang="en-US" dirty="0" smtClean="0"/>
              <a:t>labeled</a:t>
            </a:r>
            <a:r>
              <a:rPr lang="en-US" dirty="0"/>
              <a:t>. </a:t>
            </a:r>
            <a:r>
              <a:rPr lang="en-US" b="1" i="1" dirty="0"/>
              <a:t>GND</a:t>
            </a:r>
            <a:r>
              <a:rPr lang="en-US" b="1" dirty="0"/>
              <a:t>, or </a:t>
            </a:r>
            <a:r>
              <a:rPr lang="en-US" b="1" i="1" dirty="0"/>
              <a:t>ground</a:t>
            </a:r>
            <a:r>
              <a:rPr lang="en-US" dirty="0"/>
              <a:t>, just means zero volts. It is the reference voltage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which </a:t>
            </a:r>
            <a:r>
              <a:rPr lang="en-US" dirty="0"/>
              <a:t>all other voltages on the board are </a:t>
            </a:r>
            <a:r>
              <a:rPr lang="en-US" dirty="0" smtClean="0"/>
              <a:t>relative.</a:t>
            </a:r>
            <a:r>
              <a:rPr lang="tr-TR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two GND connections are identical; having more than one GND pin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connect </a:t>
            </a:r>
            <a:r>
              <a:rPr lang="en-US" dirty="0"/>
              <a:t>things to is useful. In fact, there is another GND socket at the top of </a:t>
            </a:r>
            <a:r>
              <a:rPr lang="en-US" dirty="0" smtClean="0"/>
              <a:t>the</a:t>
            </a:r>
            <a:r>
              <a:rPr lang="tr-TR" dirty="0" smtClean="0"/>
              <a:t> board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161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24690"/>
            <a:ext cx="12192000" cy="6733309"/>
          </a:xfrm>
        </p:spPr>
        <p:txBody>
          <a:bodyPr>
            <a:normAutofit/>
          </a:bodyPr>
          <a:lstStyle/>
          <a:p>
            <a:pPr algn="ctr"/>
            <a:r>
              <a:rPr lang="tr-TR" b="1" dirty="0"/>
              <a:t>Analog </a:t>
            </a:r>
            <a:r>
              <a:rPr lang="tr-TR" b="1" dirty="0" err="1"/>
              <a:t>Inputs</a:t>
            </a:r>
            <a:endParaRPr lang="tr-TR" b="1" dirty="0"/>
          </a:p>
          <a:p>
            <a:r>
              <a:rPr lang="en-US" dirty="0"/>
              <a:t>The next section of connections is labeled </a:t>
            </a:r>
            <a:r>
              <a:rPr lang="en-US" b="1" dirty="0"/>
              <a:t>Analog In 0 to 5</a:t>
            </a:r>
            <a:r>
              <a:rPr lang="en-US" dirty="0"/>
              <a:t>. </a:t>
            </a:r>
            <a:endParaRPr lang="tr-TR" dirty="0" smtClean="0"/>
          </a:p>
          <a:p>
            <a:r>
              <a:rPr lang="en-US" dirty="0" smtClean="0"/>
              <a:t>These </a:t>
            </a:r>
            <a:r>
              <a:rPr lang="en-US" dirty="0"/>
              <a:t>six pins </a:t>
            </a:r>
            <a:r>
              <a:rPr lang="en-US" dirty="0" smtClean="0"/>
              <a:t>can</a:t>
            </a:r>
            <a:r>
              <a:rPr lang="tr-TR" dirty="0" smtClean="0"/>
              <a:t> </a:t>
            </a:r>
            <a:r>
              <a:rPr lang="en-US" dirty="0" smtClean="0"/>
              <a:t>be </a:t>
            </a:r>
            <a:r>
              <a:rPr lang="en-US" dirty="0"/>
              <a:t>used to measure the voltage connected to them so the value can be used in </a:t>
            </a:r>
            <a:r>
              <a:rPr lang="en-US" dirty="0" smtClean="0"/>
              <a:t>a</a:t>
            </a:r>
            <a:r>
              <a:rPr lang="tr-TR" dirty="0" smtClean="0"/>
              <a:t> </a:t>
            </a:r>
            <a:r>
              <a:rPr lang="en-US" dirty="0" smtClean="0"/>
              <a:t>sketch</a:t>
            </a:r>
            <a:r>
              <a:rPr lang="en-US" dirty="0"/>
              <a:t>. Although labeled as analog inputs, these connections can also be used </a:t>
            </a:r>
            <a:r>
              <a:rPr lang="en-US" dirty="0" smtClean="0"/>
              <a:t>as</a:t>
            </a:r>
            <a:r>
              <a:rPr lang="tr-TR" dirty="0" smtClean="0"/>
              <a:t> </a:t>
            </a:r>
            <a:r>
              <a:rPr lang="en-US" dirty="0" smtClean="0"/>
              <a:t>digital </a:t>
            </a:r>
            <a:r>
              <a:rPr lang="en-US" dirty="0"/>
              <a:t>inputs or outputs. By default, however, they are analog </a:t>
            </a:r>
            <a:r>
              <a:rPr lang="en-US" dirty="0" smtClean="0"/>
              <a:t>inputs.</a:t>
            </a:r>
            <a:r>
              <a:rPr lang="tr-TR" dirty="0" smtClean="0"/>
              <a:t> </a:t>
            </a:r>
          </a:p>
          <a:p>
            <a:r>
              <a:rPr lang="tr-TR" dirty="0" err="1" smtClean="0"/>
              <a:t>Digital</a:t>
            </a:r>
            <a:r>
              <a:rPr lang="tr-TR" dirty="0" smtClean="0"/>
              <a:t> </a:t>
            </a:r>
            <a:r>
              <a:rPr lang="tr-TR" dirty="0" err="1" smtClean="0"/>
              <a:t>Connections</a:t>
            </a:r>
            <a:r>
              <a:rPr lang="tr-TR" dirty="0" smtClean="0"/>
              <a:t>: </a:t>
            </a:r>
            <a:r>
              <a:rPr lang="en-US" dirty="0" smtClean="0"/>
              <a:t>Now </a:t>
            </a:r>
            <a:r>
              <a:rPr lang="en-US" dirty="0"/>
              <a:t>let’s switch to the top connector, starting on the right </a:t>
            </a:r>
            <a:r>
              <a:rPr lang="en-US" dirty="0" smtClean="0"/>
              <a:t>side. We</a:t>
            </a:r>
            <a:r>
              <a:rPr lang="tr-TR" dirty="0" smtClean="0"/>
              <a:t> </a:t>
            </a:r>
            <a:r>
              <a:rPr lang="en-US" dirty="0" smtClean="0"/>
              <a:t>have </a:t>
            </a:r>
            <a:r>
              <a:rPr lang="en-US" dirty="0"/>
              <a:t>pins labeled </a:t>
            </a:r>
            <a:r>
              <a:rPr lang="en-US" b="1" dirty="0"/>
              <a:t>Digital 0 to 13</a:t>
            </a:r>
            <a:r>
              <a:rPr lang="en-US" dirty="0"/>
              <a:t>. </a:t>
            </a:r>
            <a:endParaRPr lang="tr-TR" dirty="0" smtClean="0"/>
          </a:p>
          <a:p>
            <a:r>
              <a:rPr lang="en-US" dirty="0" smtClean="0"/>
              <a:t>These </a:t>
            </a:r>
            <a:r>
              <a:rPr lang="en-US" dirty="0"/>
              <a:t>can be used as either inputs or </a:t>
            </a:r>
            <a:r>
              <a:rPr lang="en-US" dirty="0" smtClean="0"/>
              <a:t>outputs.</a:t>
            </a:r>
            <a:r>
              <a:rPr lang="tr-TR" dirty="0" smtClean="0"/>
              <a:t> </a:t>
            </a:r>
            <a:r>
              <a:rPr lang="en-US" dirty="0" smtClean="0"/>
              <a:t>When </a:t>
            </a:r>
            <a:r>
              <a:rPr lang="en-US" dirty="0"/>
              <a:t>using them as outputs, you can control them from a sketch. If you </a:t>
            </a:r>
            <a:r>
              <a:rPr lang="en-US" dirty="0" smtClean="0"/>
              <a:t>turn</a:t>
            </a:r>
            <a:r>
              <a:rPr lang="tr-TR" dirty="0" smtClean="0"/>
              <a:t> </a:t>
            </a:r>
            <a:r>
              <a:rPr lang="en-US" dirty="0" smtClean="0"/>
              <a:t>them </a:t>
            </a:r>
            <a:r>
              <a:rPr lang="en-US" dirty="0"/>
              <a:t>on from your sketch, they will be at 5V, and if you turn them off, they </a:t>
            </a:r>
            <a:r>
              <a:rPr lang="en-US" dirty="0" smtClean="0"/>
              <a:t>will</a:t>
            </a:r>
            <a:r>
              <a:rPr lang="tr-TR" dirty="0" smtClean="0"/>
              <a:t> </a:t>
            </a:r>
            <a:r>
              <a:rPr lang="en-US" dirty="0" smtClean="0"/>
              <a:t>be </a:t>
            </a:r>
            <a:r>
              <a:rPr lang="en-US" dirty="0"/>
              <a:t>at 0V. </a:t>
            </a:r>
            <a:endParaRPr lang="tr-TR" dirty="0" smtClean="0"/>
          </a:p>
          <a:p>
            <a:r>
              <a:rPr lang="en-US" dirty="0" smtClean="0"/>
              <a:t>As </a:t>
            </a:r>
            <a:r>
              <a:rPr lang="en-US" dirty="0"/>
              <a:t>with the supply connectors, you have to be careful not to </a:t>
            </a:r>
            <a:r>
              <a:rPr lang="en-US" dirty="0" smtClean="0"/>
              <a:t>exceed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/>
              <a:t>maximum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 smtClean="0"/>
              <a:t>capabilities</a:t>
            </a:r>
            <a:r>
              <a:rPr lang="tr-TR" dirty="0" smtClean="0"/>
              <a:t>. </a:t>
            </a:r>
          </a:p>
          <a:p>
            <a:r>
              <a:rPr lang="en-US" dirty="0" smtClean="0"/>
              <a:t>These </a:t>
            </a:r>
            <a:r>
              <a:rPr lang="en-US" dirty="0"/>
              <a:t>connections can supply 40mA at 5V—more than enough power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light </a:t>
            </a:r>
            <a:r>
              <a:rPr lang="en-US" dirty="0"/>
              <a:t>a standard LED, but not enough to drive an electric motor directly.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64212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tr-TR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other types of Arduino board all satisfy special requirements, like </a:t>
            </a:r>
            <a:r>
              <a:rPr lang="en-US" b="1" dirty="0" smtClean="0"/>
              <a:t>the</a:t>
            </a:r>
            <a:r>
              <a:rPr lang="tr-TR" b="1" dirty="0" smtClean="0"/>
              <a:t> </a:t>
            </a:r>
            <a:r>
              <a:rPr lang="en-US" b="1" dirty="0" smtClean="0"/>
              <a:t>need </a:t>
            </a:r>
            <a:r>
              <a:rPr lang="en-US" b="1" dirty="0"/>
              <a:t>for more I/O (input/output) connections, faster performance, or a </a:t>
            </a:r>
            <a:r>
              <a:rPr lang="en-US" b="1" dirty="0" smtClean="0"/>
              <a:t>smaller</a:t>
            </a:r>
            <a:r>
              <a:rPr lang="tr-TR" b="1" dirty="0" smtClean="0"/>
              <a:t> </a:t>
            </a:r>
            <a:r>
              <a:rPr lang="en-US" b="1" dirty="0" smtClean="0"/>
              <a:t>board</a:t>
            </a:r>
            <a:r>
              <a:rPr lang="en-US" b="1" dirty="0"/>
              <a:t>, or to be stitched into clothing, connect to Android phones, or </a:t>
            </a:r>
            <a:r>
              <a:rPr lang="en-US" b="1" dirty="0" smtClean="0"/>
              <a:t>integrate</a:t>
            </a:r>
            <a:r>
              <a:rPr lang="tr-TR" b="1" dirty="0" smtClean="0"/>
              <a:t> </a:t>
            </a:r>
            <a:r>
              <a:rPr lang="en-US" b="1" dirty="0" smtClean="0"/>
              <a:t>easily </a:t>
            </a:r>
            <a:r>
              <a:rPr lang="en-US" b="1" dirty="0"/>
              <a:t>with wireless and so on</a:t>
            </a:r>
            <a:r>
              <a:rPr lang="en-US" b="1" dirty="0" smtClean="0"/>
              <a:t>.</a:t>
            </a:r>
            <a:endParaRPr lang="tr-TR" b="1" dirty="0" smtClean="0"/>
          </a:p>
          <a:p>
            <a:endParaRPr lang="en-US" dirty="0"/>
          </a:p>
          <a:p>
            <a:r>
              <a:rPr lang="en-US" dirty="0"/>
              <a:t>No matter how different the hardware, each board is programmed from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Arduino </a:t>
            </a:r>
            <a:r>
              <a:rPr lang="en-US" dirty="0"/>
              <a:t>IDE, with only minor variations in the software features they can </a:t>
            </a:r>
            <a:r>
              <a:rPr lang="en-US" dirty="0" smtClean="0"/>
              <a:t>use.</a:t>
            </a:r>
            <a:endParaRPr lang="tr-TR" dirty="0" smtClean="0"/>
          </a:p>
          <a:p>
            <a:r>
              <a:rPr lang="tr-TR" dirty="0" smtClean="0"/>
              <a:t> </a:t>
            </a:r>
            <a:r>
              <a:rPr lang="en-US" dirty="0" smtClean="0"/>
              <a:t>Once </a:t>
            </a:r>
            <a:r>
              <a:rPr lang="en-US" dirty="0"/>
              <a:t>you have learned how to use one Arduino Board, you have pretty </a:t>
            </a:r>
            <a:r>
              <a:rPr lang="en-US" dirty="0" smtClean="0"/>
              <a:t>much</a:t>
            </a:r>
            <a:r>
              <a:rPr lang="tr-TR" dirty="0" smtClean="0"/>
              <a:t> </a:t>
            </a:r>
            <a:r>
              <a:rPr lang="en-US" dirty="0" smtClean="0"/>
              <a:t>learned </a:t>
            </a:r>
            <a:r>
              <a:rPr lang="en-US" dirty="0"/>
              <a:t>how to use all of </a:t>
            </a:r>
            <a:r>
              <a:rPr lang="en-US" dirty="0" smtClean="0"/>
              <a:t>them.</a:t>
            </a:r>
            <a:r>
              <a:rPr lang="tr-TR" dirty="0" smtClean="0"/>
              <a:t> </a:t>
            </a:r>
          </a:p>
          <a:p>
            <a:r>
              <a:rPr lang="en-US" dirty="0" smtClean="0"/>
              <a:t>Let’s </a:t>
            </a:r>
            <a:r>
              <a:rPr lang="en-US" dirty="0"/>
              <a:t>look at the current range of official Arduino boards. There are </a:t>
            </a:r>
            <a:r>
              <a:rPr lang="en-US" dirty="0" smtClean="0"/>
              <a:t>other</a:t>
            </a:r>
            <a:r>
              <a:rPr lang="tr-TR" dirty="0" smtClean="0"/>
              <a:t> </a:t>
            </a:r>
            <a:r>
              <a:rPr lang="en-US" dirty="0" smtClean="0"/>
              <a:t>Arduinos </a:t>
            </a:r>
            <a:r>
              <a:rPr lang="en-US" dirty="0"/>
              <a:t>than the ones discussed here, but they tend not to be that popular. For </a:t>
            </a:r>
            <a:r>
              <a:rPr lang="en-US" dirty="0" smtClean="0"/>
              <a:t>a</a:t>
            </a:r>
            <a:r>
              <a:rPr lang="tr-TR" dirty="0" smtClean="0"/>
              <a:t> </a:t>
            </a:r>
            <a:r>
              <a:rPr lang="en-US" dirty="0" smtClean="0"/>
              <a:t>full </a:t>
            </a:r>
            <a:r>
              <a:rPr lang="en-US" dirty="0"/>
              <a:t>list of boards, check out the official Arduino website (</a:t>
            </a:r>
            <a:r>
              <a:rPr lang="en-US" dirty="0">
                <a:hlinkClick r:id="rId2"/>
              </a:rPr>
              <a:t>www.arduino.cc</a:t>
            </a:r>
            <a:r>
              <a:rPr lang="en-US" dirty="0" smtClean="0"/>
              <a:t>).</a:t>
            </a:r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2045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b="1" dirty="0"/>
              <a:t>The Uno R3 </a:t>
            </a:r>
            <a:r>
              <a:rPr lang="en-US" dirty="0"/>
              <a:t>is the latest of a series of “standard” boards that include the </a:t>
            </a:r>
            <a:r>
              <a:rPr lang="en-US" dirty="0" smtClean="0"/>
              <a:t>plain</a:t>
            </a:r>
            <a:r>
              <a:rPr lang="tr-TR" dirty="0" smtClean="0"/>
              <a:t> </a:t>
            </a:r>
            <a:r>
              <a:rPr lang="en-US" dirty="0" smtClean="0"/>
              <a:t>Uno</a:t>
            </a:r>
            <a:r>
              <a:rPr lang="en-US" dirty="0"/>
              <a:t>, </a:t>
            </a:r>
            <a:r>
              <a:rPr lang="en-US" dirty="0" err="1"/>
              <a:t>Duemilanove</a:t>
            </a:r>
            <a:r>
              <a:rPr lang="en-US" dirty="0"/>
              <a:t>, </a:t>
            </a:r>
            <a:r>
              <a:rPr lang="en-US" dirty="0" err="1"/>
              <a:t>Diecimila</a:t>
            </a:r>
            <a:r>
              <a:rPr lang="en-US" dirty="0"/>
              <a:t>, and NG. </a:t>
            </a:r>
            <a:endParaRPr lang="tr-TR" dirty="0" smtClean="0"/>
          </a:p>
          <a:p>
            <a:r>
              <a:rPr lang="en-US" dirty="0" smtClean="0"/>
              <a:t>These </a:t>
            </a:r>
            <a:r>
              <a:rPr lang="en-US" dirty="0"/>
              <a:t>boards all use the ATmega168 </a:t>
            </a:r>
            <a:r>
              <a:rPr lang="en-US" dirty="0" smtClean="0"/>
              <a:t>or</a:t>
            </a:r>
            <a:r>
              <a:rPr lang="tr-TR" dirty="0" smtClean="0"/>
              <a:t> </a:t>
            </a:r>
            <a:r>
              <a:rPr lang="en-US" dirty="0" smtClean="0"/>
              <a:t>ATmega328 </a:t>
            </a:r>
            <a:r>
              <a:rPr lang="en-US" dirty="0"/>
              <a:t>microprocessors, which are pretty much the same, apart </a:t>
            </a:r>
            <a:r>
              <a:rPr lang="en-US" dirty="0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differing</a:t>
            </a:r>
            <a:r>
              <a:rPr lang="tr-TR" dirty="0" smtClean="0"/>
              <a:t> </a:t>
            </a:r>
            <a:r>
              <a:rPr lang="tr-TR" dirty="0" err="1"/>
              <a:t>amounts</a:t>
            </a:r>
            <a:r>
              <a:rPr lang="tr-TR" dirty="0"/>
              <a:t> of </a:t>
            </a:r>
            <a:r>
              <a:rPr lang="tr-TR" dirty="0" err="1" smtClean="0"/>
              <a:t>memory</a:t>
            </a:r>
            <a:r>
              <a:rPr lang="tr-TR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other current Arduino, with the same size and connections as the </a:t>
            </a:r>
            <a:r>
              <a:rPr lang="en-US" dirty="0" smtClean="0"/>
              <a:t>Uno</a:t>
            </a:r>
            <a:r>
              <a:rPr lang="tr-TR" dirty="0" smtClean="0"/>
              <a:t> </a:t>
            </a:r>
            <a:r>
              <a:rPr lang="en-US" dirty="0" smtClean="0"/>
              <a:t>R3</a:t>
            </a:r>
            <a:r>
              <a:rPr lang="en-US" dirty="0"/>
              <a:t>, is the </a:t>
            </a:r>
            <a:r>
              <a:rPr lang="en-US" b="1" dirty="0"/>
              <a:t>Arduino Leonardo </a:t>
            </a:r>
            <a:r>
              <a:rPr lang="en-US" dirty="0" smtClean="0"/>
              <a:t>. </a:t>
            </a:r>
            <a:r>
              <a:rPr lang="en-US" dirty="0"/>
              <a:t>As you can see, the board is </a:t>
            </a:r>
            <a:r>
              <a:rPr lang="en-US" dirty="0" smtClean="0"/>
              <a:t>much</a:t>
            </a:r>
            <a:r>
              <a:rPr lang="tr-TR" dirty="0" smtClean="0"/>
              <a:t> </a:t>
            </a:r>
            <a:r>
              <a:rPr lang="en-US" dirty="0" smtClean="0"/>
              <a:t>more </a:t>
            </a:r>
            <a:r>
              <a:rPr lang="en-US" dirty="0"/>
              <a:t>sparsely populated than the Uno. This is because it uses a </a:t>
            </a:r>
            <a:r>
              <a:rPr lang="en-US" dirty="0" smtClean="0"/>
              <a:t>different</a:t>
            </a:r>
            <a:r>
              <a:rPr lang="tr-TR" dirty="0" smtClean="0"/>
              <a:t> </a:t>
            </a:r>
            <a:r>
              <a:rPr lang="en-US" dirty="0" smtClean="0"/>
              <a:t>processor</a:t>
            </a:r>
            <a:r>
              <a:rPr lang="en-US" dirty="0"/>
              <a:t>. </a:t>
            </a:r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Leonardo uses the ATmega32u4, which is similar to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ATmega328 </a:t>
            </a:r>
            <a:r>
              <a:rPr lang="en-US" dirty="0"/>
              <a:t>but includes a built-in USB interface, removing the need for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extra </a:t>
            </a:r>
            <a:r>
              <a:rPr lang="en-US" dirty="0"/>
              <a:t>components that you find on the Uno. </a:t>
            </a:r>
            <a:endParaRPr lang="tr-TR" dirty="0" smtClean="0"/>
          </a:p>
          <a:p>
            <a:r>
              <a:rPr lang="en-US" dirty="0" smtClean="0"/>
              <a:t>Moreover</a:t>
            </a:r>
            <a:r>
              <a:rPr lang="en-US" dirty="0"/>
              <a:t>, the Leonardo has </a:t>
            </a:r>
            <a:r>
              <a:rPr lang="en-US" dirty="0" smtClean="0"/>
              <a:t>slightly</a:t>
            </a:r>
            <a:r>
              <a:rPr lang="tr-TR" dirty="0" smtClean="0"/>
              <a:t> </a:t>
            </a:r>
            <a:r>
              <a:rPr lang="en-US" dirty="0" smtClean="0"/>
              <a:t>more </a:t>
            </a:r>
            <a:r>
              <a:rPr lang="en-US" dirty="0"/>
              <a:t>memory, more analog inputs, and other benefits. </a:t>
            </a:r>
            <a:endParaRPr lang="tr-TR" dirty="0" smtClean="0"/>
          </a:p>
          <a:p>
            <a:r>
              <a:rPr lang="en-US" dirty="0" smtClean="0"/>
              <a:t>It </a:t>
            </a:r>
            <a:r>
              <a:rPr lang="en-US" dirty="0"/>
              <a:t>is also less </a:t>
            </a:r>
            <a:r>
              <a:rPr lang="en-US" dirty="0" smtClean="0"/>
              <a:t>expensive</a:t>
            </a:r>
            <a:r>
              <a:rPr lang="tr-TR" dirty="0" smtClean="0"/>
              <a:t> </a:t>
            </a:r>
            <a:r>
              <a:rPr lang="en-US" dirty="0" smtClean="0"/>
              <a:t>than </a:t>
            </a:r>
            <a:r>
              <a:rPr lang="en-US" dirty="0"/>
              <a:t>the Uno. In many respects, it is also a better design than the Uno.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39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1" y="0"/>
            <a:ext cx="10353721" cy="6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tr-TR" b="1" dirty="0" err="1"/>
              <a:t>Big</a:t>
            </a:r>
            <a:r>
              <a:rPr lang="tr-TR" b="1" dirty="0"/>
              <a:t> </a:t>
            </a:r>
            <a:r>
              <a:rPr lang="tr-TR" b="1" dirty="0" err="1"/>
              <a:t>Arduino</a:t>
            </a:r>
            <a:r>
              <a:rPr lang="tr-TR" b="1" dirty="0"/>
              <a:t> </a:t>
            </a:r>
            <a:r>
              <a:rPr lang="tr-TR" b="1" dirty="0" err="1" smtClean="0"/>
              <a:t>Boards</a:t>
            </a:r>
            <a:endParaRPr lang="tr-TR" b="1" dirty="0" smtClean="0"/>
          </a:p>
          <a:p>
            <a:pPr algn="ctr"/>
            <a:endParaRPr lang="tr-TR" b="1" dirty="0"/>
          </a:p>
          <a:p>
            <a:r>
              <a:rPr lang="en-US" dirty="0"/>
              <a:t>Sometimes an Uno or Leonardo just doesn’t have enough I/O pins for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application </a:t>
            </a:r>
            <a:r>
              <a:rPr lang="en-US" dirty="0"/>
              <a:t>that you intend to use it for. The choice then arises of either </a:t>
            </a:r>
            <a:r>
              <a:rPr lang="en-US" dirty="0" smtClean="0"/>
              <a:t>using</a:t>
            </a:r>
            <a:r>
              <a:rPr lang="tr-TR" dirty="0" smtClean="0"/>
              <a:t> </a:t>
            </a:r>
            <a:r>
              <a:rPr lang="en-US" dirty="0" smtClean="0"/>
              <a:t>hardware </a:t>
            </a:r>
            <a:r>
              <a:rPr lang="en-US" dirty="0"/>
              <a:t>expansion for the Uno or switching to a bigger </a:t>
            </a:r>
            <a:r>
              <a:rPr lang="en-US" dirty="0" smtClean="0"/>
              <a:t>board.</a:t>
            </a:r>
            <a:endParaRPr lang="tr-TR" dirty="0" smtClean="0"/>
          </a:p>
          <a:p>
            <a:r>
              <a:rPr lang="tr-TR" dirty="0" smtClean="0"/>
              <a:t> </a:t>
            </a:r>
            <a:r>
              <a:rPr lang="en-US" b="1" i="1" dirty="0" smtClean="0"/>
              <a:t>TIP </a:t>
            </a:r>
            <a:r>
              <a:rPr lang="en-US" i="1" dirty="0"/>
              <a:t>If you are coming to Arduino for the first time, do not buy one of </a:t>
            </a:r>
            <a:r>
              <a:rPr lang="en-US" i="1" dirty="0" smtClean="0"/>
              <a:t>these</a:t>
            </a:r>
            <a:r>
              <a:rPr lang="tr-TR" i="1" dirty="0" smtClean="0"/>
              <a:t> </a:t>
            </a:r>
            <a:r>
              <a:rPr lang="en-US" i="1" dirty="0" smtClean="0"/>
              <a:t>larger </a:t>
            </a:r>
            <a:r>
              <a:rPr lang="en-US" i="1" dirty="0"/>
              <a:t>boards. It is tempting because they are bigger and faster, but </a:t>
            </a:r>
            <a:r>
              <a:rPr lang="en-US" i="1" dirty="0" smtClean="0"/>
              <a:t>they</a:t>
            </a:r>
            <a:r>
              <a:rPr lang="tr-TR" i="1" dirty="0" smtClean="0"/>
              <a:t> </a:t>
            </a:r>
            <a:r>
              <a:rPr lang="en-US" i="1" dirty="0" smtClean="0"/>
              <a:t>have </a:t>
            </a:r>
            <a:r>
              <a:rPr lang="en-US" i="1" dirty="0"/>
              <a:t>shield compatibility problems and you will be much better off with </a:t>
            </a:r>
            <a:r>
              <a:rPr lang="en-US" i="1" dirty="0" smtClean="0"/>
              <a:t>a</a:t>
            </a:r>
            <a:r>
              <a:rPr lang="tr-TR" i="1" dirty="0" smtClean="0"/>
              <a:t> “</a:t>
            </a:r>
            <a:r>
              <a:rPr lang="tr-TR" i="1" dirty="0" err="1" smtClean="0"/>
              <a:t>standard</a:t>
            </a:r>
            <a:r>
              <a:rPr lang="tr-TR" i="1" dirty="0"/>
              <a:t>” </a:t>
            </a:r>
            <a:r>
              <a:rPr lang="tr-TR" i="1" dirty="0" err="1" smtClean="0"/>
              <a:t>Uno</a:t>
            </a:r>
            <a:r>
              <a:rPr lang="tr-TR" dirty="0" smtClean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super-sized Arduinos have the same sockets as an Uno, but then </a:t>
            </a:r>
            <a:r>
              <a:rPr lang="en-US" dirty="0" smtClean="0"/>
              <a:t>they</a:t>
            </a:r>
            <a:r>
              <a:rPr lang="tr-TR" dirty="0" smtClean="0"/>
              <a:t> </a:t>
            </a:r>
            <a:r>
              <a:rPr lang="en-US" dirty="0" smtClean="0"/>
              <a:t>add </a:t>
            </a:r>
            <a:r>
              <a:rPr lang="en-US" dirty="0"/>
              <a:t>a double row of extra I/O pins on the end and a longer length of pins </a:t>
            </a:r>
            <a:r>
              <a:rPr lang="en-US" dirty="0" smtClean="0"/>
              <a:t>along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side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2902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37" y="235527"/>
            <a:ext cx="11189474" cy="61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4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0"/>
            <a:ext cx="12192001" cy="6858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Traditionally, the “bigger” board would be an Arduino Mega 2560. </a:t>
            </a:r>
            <a:r>
              <a:rPr lang="en-US" dirty="0" smtClean="0"/>
              <a:t>These</a:t>
            </a:r>
            <a:r>
              <a:rPr lang="tr-TR" dirty="0" smtClean="0"/>
              <a:t> </a:t>
            </a:r>
            <a:r>
              <a:rPr lang="en-US" dirty="0" smtClean="0"/>
              <a:t>boards</a:t>
            </a:r>
            <a:r>
              <a:rPr lang="en-US" dirty="0"/>
              <a:t>, in common with all the larger Arduino boards, have more of every </a:t>
            </a:r>
            <a:r>
              <a:rPr lang="en-US" dirty="0" smtClean="0"/>
              <a:t>kind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/>
              <a:t>memory. </a:t>
            </a:r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Mega 2560 and Mega ADK both use processors with </a:t>
            </a:r>
            <a:r>
              <a:rPr lang="en-US" dirty="0" smtClean="0"/>
              <a:t>similar</a:t>
            </a:r>
            <a:r>
              <a:rPr lang="tr-TR" dirty="0" smtClean="0"/>
              <a:t> </a:t>
            </a:r>
            <a:r>
              <a:rPr lang="en-US" dirty="0" smtClean="0"/>
              <a:t>power </a:t>
            </a:r>
            <a:r>
              <a:rPr lang="en-US" dirty="0"/>
              <a:t>to the Arduino Uno. However, the Arduino Due is an altogether </a:t>
            </a:r>
            <a:r>
              <a:rPr lang="en-US" dirty="0" smtClean="0"/>
              <a:t>more</a:t>
            </a:r>
            <a:r>
              <a:rPr lang="tr-TR" dirty="0" smtClean="0"/>
              <a:t> </a:t>
            </a:r>
            <a:r>
              <a:rPr lang="en-US" dirty="0" smtClean="0"/>
              <a:t>powerful </a:t>
            </a:r>
            <a:r>
              <a:rPr lang="en-US" dirty="0"/>
              <a:t>beast. </a:t>
            </a:r>
            <a:endParaRPr lang="tr-TR" dirty="0" smtClean="0"/>
          </a:p>
          <a:p>
            <a:r>
              <a:rPr lang="en-US" dirty="0" smtClean="0"/>
              <a:t>This </a:t>
            </a:r>
            <a:r>
              <a:rPr lang="en-US" dirty="0"/>
              <a:t>power comes in the form of a 84 MHz processor (</a:t>
            </a:r>
            <a:r>
              <a:rPr lang="en-US" dirty="0" smtClean="0"/>
              <a:t>compared</a:t>
            </a:r>
            <a:r>
              <a:rPr lang="tr-TR" dirty="0" smtClean="0"/>
              <a:t> </a:t>
            </a:r>
            <a:r>
              <a:rPr lang="en-US" dirty="0" smtClean="0"/>
              <a:t>with </a:t>
            </a:r>
            <a:r>
              <a:rPr lang="en-US" dirty="0"/>
              <a:t>the Uno’s 16 MHz) but at the cost of further compatibility problems. </a:t>
            </a:r>
            <a:endParaRPr lang="tr-TR" dirty="0" smtClean="0"/>
          </a:p>
          <a:p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biggest </a:t>
            </a:r>
            <a:r>
              <a:rPr lang="en-US" dirty="0"/>
              <a:t>of these is that the Due operates at 3.3V rather than the 5Vs of </a:t>
            </a:r>
            <a:r>
              <a:rPr lang="en-US" dirty="0" smtClean="0"/>
              <a:t>most</a:t>
            </a:r>
            <a:r>
              <a:rPr lang="tr-TR" dirty="0" smtClean="0"/>
              <a:t> </a:t>
            </a:r>
            <a:r>
              <a:rPr lang="en-US" dirty="0" smtClean="0"/>
              <a:t>previous </a:t>
            </a:r>
            <a:r>
              <a:rPr lang="en-US" dirty="0"/>
              <a:t>Arduinos. Not surprisingly, this means that many Arduino shields </a:t>
            </a:r>
            <a:r>
              <a:rPr lang="en-US" dirty="0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incompatible</a:t>
            </a:r>
            <a:r>
              <a:rPr lang="tr-TR" dirty="0" smtClean="0"/>
              <a:t> </a:t>
            </a:r>
            <a:r>
              <a:rPr lang="tr-TR" dirty="0" err="1"/>
              <a:t>with</a:t>
            </a:r>
            <a:r>
              <a:rPr lang="tr-TR" dirty="0"/>
              <a:t> it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pPr marL="0" indent="0" algn="ctr">
              <a:buNone/>
            </a:pPr>
            <a:r>
              <a:rPr lang="en-US" b="1" dirty="0"/>
              <a:t>For the most demanding projects, however, this board has many advantages.</a:t>
            </a:r>
          </a:p>
          <a:p>
            <a:pPr marL="0" indent="0">
              <a:buNone/>
            </a:pPr>
            <a:r>
              <a:rPr lang="en-US" dirty="0"/>
              <a:t>• Lots of memory for programming and data</a:t>
            </a:r>
          </a:p>
          <a:p>
            <a:pPr marL="0" indent="0">
              <a:buNone/>
            </a:pPr>
            <a:r>
              <a:rPr lang="en-US" dirty="0"/>
              <a:t>• Hardware music output capabilities (hardware digital to analog converters)</a:t>
            </a:r>
          </a:p>
          <a:p>
            <a:pPr marL="0" indent="0">
              <a:buNone/>
            </a:pPr>
            <a:r>
              <a:rPr lang="tr-TR" dirty="0"/>
              <a:t>• </a:t>
            </a:r>
            <a:r>
              <a:rPr lang="tr-TR" dirty="0" err="1"/>
              <a:t>Four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ports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• </a:t>
            </a:r>
            <a:r>
              <a:rPr lang="tr-TR" dirty="0" err="1"/>
              <a:t>Two</a:t>
            </a:r>
            <a:r>
              <a:rPr lang="tr-TR" dirty="0"/>
              <a:t> USB </a:t>
            </a:r>
            <a:r>
              <a:rPr lang="tr-TR" dirty="0" err="1"/>
              <a:t>ports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• USB host and OTG interfaces</a:t>
            </a:r>
          </a:p>
          <a:p>
            <a:pPr marL="0" indent="0">
              <a:buNone/>
            </a:pPr>
            <a:r>
              <a:rPr lang="en-US" dirty="0"/>
              <a:t>• USB keyboard and mouse emulation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6985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/>
              <a:t>Small </a:t>
            </a:r>
            <a:r>
              <a:rPr lang="tr-TR" b="1" dirty="0" err="1"/>
              <a:t>Arduino</a:t>
            </a:r>
            <a:r>
              <a:rPr lang="tr-TR" b="1" dirty="0"/>
              <a:t> </a:t>
            </a:r>
            <a:r>
              <a:rPr lang="tr-TR" b="1" dirty="0" err="1"/>
              <a:t>Boards</a:t>
            </a:r>
            <a:endParaRPr lang="tr-TR" b="1" dirty="0"/>
          </a:p>
          <a:p>
            <a:r>
              <a:rPr lang="en-US" dirty="0"/>
              <a:t>Just as the Uno is too small for some projects, it can also be too big for </a:t>
            </a:r>
            <a:r>
              <a:rPr lang="en-US" dirty="0" smtClean="0"/>
              <a:t>others.</a:t>
            </a:r>
            <a:r>
              <a:rPr lang="tr-TR" dirty="0" smtClean="0"/>
              <a:t> </a:t>
            </a:r>
            <a:r>
              <a:rPr lang="en-US" dirty="0" smtClean="0"/>
              <a:t>Although </a:t>
            </a:r>
            <a:r>
              <a:rPr lang="en-US" dirty="0"/>
              <a:t>Arduino boards are low cost, it gets expensive if you start leaving </a:t>
            </a:r>
            <a:r>
              <a:rPr lang="en-US" dirty="0" smtClean="0"/>
              <a:t>one</a:t>
            </a:r>
            <a:r>
              <a:rPr lang="tr-TR" dirty="0" smtClean="0"/>
              <a:t> </a:t>
            </a:r>
            <a:r>
              <a:rPr lang="en-US" dirty="0" smtClean="0"/>
              <a:t>embedded </a:t>
            </a:r>
            <a:r>
              <a:rPr lang="en-US" dirty="0"/>
              <a:t>in every project you make. </a:t>
            </a:r>
            <a:endParaRPr lang="tr-TR" dirty="0" smtClean="0"/>
          </a:p>
          <a:p>
            <a:r>
              <a:rPr lang="en-US" dirty="0" smtClean="0"/>
              <a:t>There </a:t>
            </a:r>
            <a:r>
              <a:rPr lang="en-US" dirty="0"/>
              <a:t>are a range of smaller and “</a:t>
            </a:r>
            <a:r>
              <a:rPr lang="en-US" dirty="0" smtClean="0"/>
              <a:t>pro”</a:t>
            </a:r>
            <a:r>
              <a:rPr lang="tr-TR" dirty="0" smtClean="0"/>
              <a:t> </a:t>
            </a:r>
            <a:r>
              <a:rPr lang="en-US" dirty="0" smtClean="0"/>
              <a:t>Arduino </a:t>
            </a:r>
            <a:r>
              <a:rPr lang="en-US" dirty="0"/>
              <a:t>boards, designed either to be physically smaller than a regular Uno or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keep </a:t>
            </a:r>
            <a:r>
              <a:rPr lang="en-US" dirty="0"/>
              <a:t>costs down by omitting features not required in most projects.</a:t>
            </a:r>
          </a:p>
          <a:p>
            <a:pPr marL="0" indent="0" algn="ctr">
              <a:buNone/>
            </a:pPr>
            <a:r>
              <a:rPr lang="en-US" b="1" dirty="0"/>
              <a:t>Figure </a:t>
            </a:r>
            <a:r>
              <a:rPr lang="en-US" b="1" dirty="0" smtClean="0"/>
              <a:t>shows </a:t>
            </a:r>
            <a:r>
              <a:rPr lang="en-US" b="1" dirty="0"/>
              <a:t>an Arduino Mini. </a:t>
            </a:r>
            <a:endParaRPr lang="tr-TR" b="1" dirty="0" smtClean="0"/>
          </a:p>
          <a:p>
            <a:r>
              <a:rPr lang="en-US" dirty="0" smtClean="0"/>
              <a:t>These </a:t>
            </a:r>
            <a:r>
              <a:rPr lang="en-US" dirty="0"/>
              <a:t>boards do not have a </a:t>
            </a:r>
            <a:r>
              <a:rPr lang="en-US" dirty="0" smtClean="0"/>
              <a:t>USB</a:t>
            </a:r>
            <a:r>
              <a:rPr lang="tr-TR" dirty="0" smtClean="0"/>
              <a:t> </a:t>
            </a:r>
            <a:r>
              <a:rPr lang="en-US" dirty="0" smtClean="0"/>
              <a:t>interface</a:t>
            </a:r>
            <a:r>
              <a:rPr lang="en-US" dirty="0"/>
              <a:t>; rather, you need a separate adaptor module to program them. As </a:t>
            </a:r>
            <a:r>
              <a:rPr lang="en-US" dirty="0" smtClean="0"/>
              <a:t>well</a:t>
            </a:r>
            <a:r>
              <a:rPr lang="tr-TR" dirty="0" smtClean="0"/>
              <a:t> </a:t>
            </a:r>
            <a:r>
              <a:rPr lang="en-US" dirty="0" smtClean="0"/>
              <a:t>as </a:t>
            </a:r>
            <a:r>
              <a:rPr lang="en-US" dirty="0"/>
              <a:t>the Mini, there are also Nanos and Micros, both of which have built-in </a:t>
            </a:r>
            <a:r>
              <a:rPr lang="en-US" dirty="0" smtClean="0"/>
              <a:t>USB</a:t>
            </a:r>
            <a:r>
              <a:rPr lang="tr-TR" dirty="0" smtClean="0"/>
              <a:t> but </a:t>
            </a:r>
            <a:r>
              <a:rPr lang="tr-TR" dirty="0" err="1"/>
              <a:t>cost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3326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1528762"/>
            <a:ext cx="91154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762"/>
            <a:ext cx="102489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90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b="1" dirty="0" smtClean="0"/>
          </a:p>
          <a:p>
            <a:pPr marL="0" indent="0" algn="ctr">
              <a:buNone/>
            </a:pPr>
            <a:endParaRPr lang="tr-TR" b="1" dirty="0"/>
          </a:p>
          <a:p>
            <a:pPr marL="0" indent="0" algn="ctr">
              <a:buNone/>
            </a:pPr>
            <a:r>
              <a:rPr lang="en-US" b="1" dirty="0" err="1" smtClean="0"/>
              <a:t>LilyPad</a:t>
            </a:r>
            <a:r>
              <a:rPr lang="en-US" b="1" dirty="0" smtClean="0"/>
              <a:t> </a:t>
            </a:r>
            <a:r>
              <a:rPr lang="en-US" b="1" dirty="0"/>
              <a:t>and </a:t>
            </a:r>
            <a:r>
              <a:rPr lang="en-US" b="1" dirty="0" err="1"/>
              <a:t>LilyPad</a:t>
            </a:r>
            <a:r>
              <a:rPr lang="en-US" b="1" dirty="0"/>
              <a:t> USB </a:t>
            </a:r>
            <a:r>
              <a:rPr lang="en-US" b="1" dirty="0" smtClean="0"/>
              <a:t>Boards</a:t>
            </a:r>
            <a:endParaRPr lang="tr-TR" b="1" dirty="0" smtClean="0"/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One of the most interesting Arduino styles is the </a:t>
            </a:r>
            <a:r>
              <a:rPr lang="en-US" dirty="0" err="1"/>
              <a:t>LilyPad</a:t>
            </a:r>
            <a:r>
              <a:rPr lang="en-US" dirty="0"/>
              <a:t> </a:t>
            </a:r>
            <a:r>
              <a:rPr lang="en-US" dirty="0" smtClean="0"/>
              <a:t>and the</a:t>
            </a:r>
            <a:r>
              <a:rPr lang="tr-TR" dirty="0" smtClean="0"/>
              <a:t> </a:t>
            </a:r>
            <a:r>
              <a:rPr lang="en-US" dirty="0" smtClean="0"/>
              <a:t>newer </a:t>
            </a:r>
            <a:r>
              <a:rPr lang="en-US" dirty="0" err="1"/>
              <a:t>LilyPad</a:t>
            </a:r>
            <a:r>
              <a:rPr lang="en-US" dirty="0"/>
              <a:t> USB. </a:t>
            </a:r>
            <a:endParaRPr lang="tr-TR" dirty="0" smtClean="0"/>
          </a:p>
          <a:p>
            <a:r>
              <a:rPr lang="en-US" dirty="0" smtClean="0"/>
              <a:t>These </a:t>
            </a:r>
            <a:r>
              <a:rPr lang="en-US" dirty="0"/>
              <a:t>boards are designed to be stitched into clothing </a:t>
            </a:r>
            <a:r>
              <a:rPr lang="en-US" dirty="0" smtClean="0"/>
              <a:t>using</a:t>
            </a:r>
            <a:r>
              <a:rPr lang="tr-TR" dirty="0" smtClean="0"/>
              <a:t> </a:t>
            </a:r>
            <a:r>
              <a:rPr lang="en-US" dirty="0" smtClean="0"/>
              <a:t>conductive </a:t>
            </a:r>
            <a:r>
              <a:rPr lang="en-US" dirty="0"/>
              <a:t>threads and a range of similar </a:t>
            </a:r>
            <a:r>
              <a:rPr lang="en-US" dirty="0" err="1"/>
              <a:t>LilyPad</a:t>
            </a:r>
            <a:r>
              <a:rPr lang="en-US" dirty="0"/>
              <a:t> modules—for LEDs, </a:t>
            </a:r>
            <a:r>
              <a:rPr lang="en-US" dirty="0" smtClean="0"/>
              <a:t>switches,</a:t>
            </a:r>
            <a:r>
              <a:rPr lang="tr-TR" dirty="0" smtClean="0"/>
              <a:t> </a:t>
            </a:r>
            <a:r>
              <a:rPr lang="en-US" dirty="0" smtClean="0"/>
              <a:t>accelerometers</a:t>
            </a:r>
            <a:r>
              <a:rPr lang="en-US" dirty="0"/>
              <a:t>, and so on. </a:t>
            </a:r>
            <a:endParaRPr lang="tr-TR" dirty="0" smtClean="0"/>
          </a:p>
          <a:p>
            <a:r>
              <a:rPr lang="en-US" dirty="0" smtClean="0"/>
              <a:t>The </a:t>
            </a:r>
            <a:r>
              <a:rPr lang="en-US" dirty="0"/>
              <a:t>older </a:t>
            </a:r>
            <a:r>
              <a:rPr lang="en-US" dirty="0" err="1"/>
              <a:t>LilyPad</a:t>
            </a:r>
            <a:r>
              <a:rPr lang="en-US" dirty="0"/>
              <a:t> boards require a separate </a:t>
            </a:r>
            <a:r>
              <a:rPr lang="en-US" dirty="0" smtClean="0"/>
              <a:t>USB</a:t>
            </a:r>
            <a:r>
              <a:rPr lang="tr-TR" dirty="0" smtClean="0"/>
              <a:t> </a:t>
            </a:r>
            <a:r>
              <a:rPr lang="en-US" dirty="0" smtClean="0"/>
              <a:t>interface</a:t>
            </a:r>
            <a:r>
              <a:rPr lang="en-US" dirty="0"/>
              <a:t>, the same one required for the Arduino Mini. </a:t>
            </a:r>
            <a:endParaRPr lang="tr-TR" dirty="0" smtClean="0"/>
          </a:p>
          <a:p>
            <a:r>
              <a:rPr lang="en-US" dirty="0" smtClean="0"/>
              <a:t>However</a:t>
            </a:r>
            <a:r>
              <a:rPr lang="en-US" dirty="0"/>
              <a:t>, these </a:t>
            </a:r>
            <a:r>
              <a:rPr lang="en-US" dirty="0" smtClean="0"/>
              <a:t>boards</a:t>
            </a:r>
            <a:r>
              <a:rPr lang="tr-TR" dirty="0" smtClean="0"/>
              <a:t> </a:t>
            </a:r>
            <a:r>
              <a:rPr lang="en-US" dirty="0" smtClean="0"/>
              <a:t>are </a:t>
            </a:r>
            <a:r>
              <a:rPr lang="en-US" dirty="0"/>
              <a:t>gradually being replaced by the Arduino </a:t>
            </a:r>
            <a:r>
              <a:rPr lang="en-US" dirty="0" err="1"/>
              <a:t>LilyPad</a:t>
            </a:r>
            <a:r>
              <a:rPr lang="en-US" dirty="0"/>
              <a:t> USB, which has a </a:t>
            </a:r>
            <a:r>
              <a:rPr lang="en-US" dirty="0" smtClean="0"/>
              <a:t>built-in</a:t>
            </a:r>
            <a:r>
              <a:rPr lang="tr-TR" dirty="0" smtClean="0"/>
              <a:t> USB </a:t>
            </a:r>
            <a:r>
              <a:rPr lang="tr-TR" dirty="0" err="1"/>
              <a:t>connector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751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37" y="0"/>
            <a:ext cx="6590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3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 err="1"/>
              <a:t>Unofficial</a:t>
            </a:r>
            <a:r>
              <a:rPr lang="tr-TR" b="1" dirty="0"/>
              <a:t> </a:t>
            </a:r>
            <a:r>
              <a:rPr lang="tr-TR" b="1" dirty="0" err="1"/>
              <a:t>Arduinos</a:t>
            </a:r>
            <a:endParaRPr lang="tr-TR" b="1" dirty="0"/>
          </a:p>
          <a:p>
            <a:r>
              <a:rPr lang="en-US" dirty="0"/>
              <a:t>As well as the “official” boards just described, there are also many </a:t>
            </a:r>
            <a:r>
              <a:rPr lang="en-US" dirty="0" smtClean="0"/>
              <a:t>unofficial</a:t>
            </a:r>
            <a:r>
              <a:rPr lang="tr-TR" dirty="0" smtClean="0"/>
              <a:t> </a:t>
            </a:r>
            <a:r>
              <a:rPr lang="en-US" dirty="0" smtClean="0"/>
              <a:t>copies </a:t>
            </a:r>
            <a:r>
              <a:rPr lang="en-US" dirty="0"/>
              <a:t>and variations on the Arduino hardware, given its open source </a:t>
            </a:r>
            <a:r>
              <a:rPr lang="en-US" dirty="0" smtClean="0"/>
              <a:t>status.</a:t>
            </a:r>
            <a:r>
              <a:rPr lang="tr-TR" dirty="0" smtClean="0"/>
              <a:t> </a:t>
            </a:r>
            <a:r>
              <a:rPr lang="en-US" dirty="0" smtClean="0"/>
              <a:t>Straight </a:t>
            </a:r>
            <a:r>
              <a:rPr lang="en-US" dirty="0"/>
              <a:t>Arduino clones are easy to come by on eBay and other low-cost </a:t>
            </a:r>
            <a:r>
              <a:rPr lang="en-US" dirty="0" smtClean="0"/>
              <a:t>outlets</a:t>
            </a:r>
            <a:r>
              <a:rPr lang="tr-TR" dirty="0" smtClean="0"/>
              <a:t> </a:t>
            </a:r>
            <a:r>
              <a:rPr lang="en-US" dirty="0" smtClean="0"/>
              <a:t>and </a:t>
            </a:r>
            <a:r>
              <a:rPr lang="en-US" dirty="0"/>
              <a:t>are simply copies of the Arduino designs. They are only really of </a:t>
            </a:r>
            <a:r>
              <a:rPr lang="en-US" dirty="0" smtClean="0"/>
              <a:t>interest</a:t>
            </a:r>
            <a:r>
              <a:rPr lang="tr-TR" dirty="0" smtClean="0"/>
              <a:t> </a:t>
            </a:r>
            <a:r>
              <a:rPr lang="en-US" dirty="0" smtClean="0"/>
              <a:t>because </a:t>
            </a:r>
            <a:r>
              <a:rPr lang="en-US" dirty="0"/>
              <a:t>of their price. </a:t>
            </a:r>
            <a:endParaRPr lang="tr-TR" dirty="0" smtClean="0"/>
          </a:p>
          <a:p>
            <a:r>
              <a:rPr lang="en-US" dirty="0" smtClean="0"/>
              <a:t>There </a:t>
            </a:r>
            <a:r>
              <a:rPr lang="en-US" dirty="0"/>
              <a:t>are also some interesting Arduino-based </a:t>
            </a:r>
            <a:r>
              <a:rPr lang="en-US" dirty="0" smtClean="0"/>
              <a:t>designs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/>
              <a:t>offer</a:t>
            </a:r>
            <a:r>
              <a:rPr lang="tr-TR" dirty="0"/>
              <a:t> </a:t>
            </a:r>
            <a:r>
              <a:rPr lang="tr-TR" dirty="0" err="1"/>
              <a:t>extra</a:t>
            </a:r>
            <a:r>
              <a:rPr lang="tr-TR" dirty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. </a:t>
            </a:r>
            <a:r>
              <a:rPr lang="en-US" dirty="0" smtClean="0"/>
              <a:t>Two </a:t>
            </a:r>
            <a:r>
              <a:rPr lang="en-US" dirty="0"/>
              <a:t>examples of these kind of boards that are worth looking at </a:t>
            </a:r>
            <a:r>
              <a:rPr lang="en-US" dirty="0" smtClean="0"/>
              <a:t>are</a:t>
            </a:r>
            <a:endParaRPr lang="tr-TR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tr-TR" dirty="0" smtClean="0"/>
              <a:t>• </a:t>
            </a:r>
            <a:r>
              <a:rPr lang="tr-TR" b="1" dirty="0" err="1" smtClean="0"/>
              <a:t>EtherTen</a:t>
            </a:r>
            <a:r>
              <a:rPr lang="tr-TR" b="1" dirty="0" smtClean="0"/>
              <a:t> </a:t>
            </a:r>
            <a:r>
              <a:rPr lang="tr-TR" dirty="0" err="1" smtClean="0"/>
              <a:t>Arduino</a:t>
            </a:r>
            <a:r>
              <a:rPr lang="tr-TR" dirty="0" smtClean="0"/>
              <a:t> Ethernet-</a:t>
            </a:r>
            <a:r>
              <a:rPr lang="tr-TR" dirty="0" err="1" smtClean="0"/>
              <a:t>type</a:t>
            </a:r>
            <a:r>
              <a:rPr lang="tr-TR" dirty="0" smtClean="0"/>
              <a:t> board</a:t>
            </a:r>
          </a:p>
          <a:p>
            <a:pPr marL="0" indent="0">
              <a:buNone/>
            </a:pPr>
            <a:r>
              <a:rPr lang="tr-TR" dirty="0" smtClean="0"/>
              <a:t>(</a:t>
            </a:r>
            <a:r>
              <a:rPr lang="tr-TR" dirty="0">
                <a:hlinkClick r:id="rId2"/>
              </a:rPr>
              <a:t>www.freetronics.com/</a:t>
            </a:r>
            <a:r>
              <a:rPr lang="tr-TR" dirty="0" err="1">
                <a:hlinkClick r:id="rId2"/>
              </a:rPr>
              <a:t>products</a:t>
            </a:r>
            <a:r>
              <a:rPr lang="tr-TR" dirty="0">
                <a:hlinkClick r:id="rId2"/>
              </a:rPr>
              <a:t>/</a:t>
            </a:r>
            <a:r>
              <a:rPr lang="tr-TR" dirty="0" err="1">
                <a:hlinkClick r:id="rId2"/>
              </a:rPr>
              <a:t>etherten</a:t>
            </a:r>
            <a:r>
              <a:rPr lang="tr-TR" dirty="0" smtClean="0"/>
              <a:t>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b="1" dirty="0" err="1"/>
              <a:t>Leostick</a:t>
            </a:r>
            <a:r>
              <a:rPr lang="en-US" b="1" dirty="0"/>
              <a:t> </a:t>
            </a:r>
            <a:r>
              <a:rPr lang="en-US" dirty="0"/>
              <a:t>A slim-line Leonardo-type board with built-in USB plug</a:t>
            </a:r>
          </a:p>
          <a:p>
            <a:pPr marL="0" indent="0">
              <a:buNone/>
            </a:pPr>
            <a:r>
              <a:rPr lang="tr-TR" dirty="0"/>
              <a:t>(www.freetronics.com/</a:t>
            </a:r>
            <a:r>
              <a:rPr lang="tr-TR" dirty="0" err="1"/>
              <a:t>collections</a:t>
            </a:r>
            <a:r>
              <a:rPr lang="tr-TR" dirty="0"/>
              <a:t>/</a:t>
            </a:r>
            <a:r>
              <a:rPr lang="tr-TR" dirty="0" err="1"/>
              <a:t>arduino</a:t>
            </a:r>
            <a:r>
              <a:rPr lang="tr-TR" dirty="0"/>
              <a:t>/</a:t>
            </a:r>
            <a:r>
              <a:rPr lang="tr-TR" dirty="0" err="1"/>
              <a:t>products</a:t>
            </a:r>
            <a:r>
              <a:rPr lang="tr-TR" dirty="0"/>
              <a:t>/</a:t>
            </a:r>
            <a:r>
              <a:rPr lang="tr-TR" dirty="0" err="1"/>
              <a:t>leostick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7381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/>
              <a:t>Programming Language</a:t>
            </a:r>
          </a:p>
          <a:p>
            <a:r>
              <a:rPr lang="en-US" dirty="0"/>
              <a:t>A common misconception about Arduinos is that they have their </a:t>
            </a:r>
            <a:r>
              <a:rPr lang="en-US" dirty="0" smtClean="0"/>
              <a:t>own</a:t>
            </a:r>
            <a:r>
              <a:rPr lang="tr-TR" dirty="0" smtClean="0"/>
              <a:t> </a:t>
            </a:r>
            <a:r>
              <a:rPr lang="en-US" dirty="0" smtClean="0"/>
              <a:t>programming </a:t>
            </a:r>
            <a:r>
              <a:rPr lang="en-US" dirty="0"/>
              <a:t>language. Actually, they are programmed in the language </a:t>
            </a:r>
            <a:r>
              <a:rPr lang="en-US" dirty="0" smtClean="0"/>
              <a:t>simply</a:t>
            </a:r>
            <a:r>
              <a:rPr lang="tr-TR" dirty="0" smtClean="0"/>
              <a:t> </a:t>
            </a:r>
            <a:r>
              <a:rPr lang="en-US" b="1" dirty="0" smtClean="0"/>
              <a:t>called </a:t>
            </a:r>
            <a:r>
              <a:rPr lang="en-US" b="1" i="1" dirty="0"/>
              <a:t>C</a:t>
            </a:r>
            <a:r>
              <a:rPr lang="en-US" dirty="0"/>
              <a:t>. </a:t>
            </a:r>
            <a:endParaRPr lang="tr-TR" dirty="0" smtClean="0"/>
          </a:p>
          <a:p>
            <a:r>
              <a:rPr lang="en-US" dirty="0" smtClean="0"/>
              <a:t>This </a:t>
            </a:r>
            <a:r>
              <a:rPr lang="en-US" dirty="0"/>
              <a:t>language has been around since the early days of computing</a:t>
            </a:r>
            <a:r>
              <a:rPr lang="en-US" dirty="0" smtClean="0"/>
              <a:t>.</a:t>
            </a:r>
            <a:r>
              <a:rPr lang="tr-TR" dirty="0" smtClean="0"/>
              <a:t> </a:t>
            </a:r>
            <a:r>
              <a:rPr lang="en-US" dirty="0" smtClean="0"/>
              <a:t> What </a:t>
            </a:r>
            <a:r>
              <a:rPr lang="en-US" dirty="0"/>
              <a:t>Arduino does provide is a nice easy-to-use set of commands written in </a:t>
            </a:r>
            <a:r>
              <a:rPr lang="en-US" dirty="0" smtClean="0"/>
              <a:t>C</a:t>
            </a:r>
            <a:r>
              <a:rPr lang="tr-TR" dirty="0" smtClean="0"/>
              <a:t> </a:t>
            </a:r>
            <a:r>
              <a:rPr lang="en-US" dirty="0" smtClean="0"/>
              <a:t>that </a:t>
            </a:r>
            <a:r>
              <a:rPr lang="en-US" dirty="0"/>
              <a:t>you can use in your </a:t>
            </a:r>
            <a:r>
              <a:rPr lang="en-US" dirty="0" smtClean="0"/>
              <a:t>programs.</a:t>
            </a:r>
            <a:r>
              <a:rPr lang="tr-TR" dirty="0" smtClean="0"/>
              <a:t> </a:t>
            </a:r>
            <a:r>
              <a:rPr lang="en-US" dirty="0" smtClean="0"/>
              <a:t>Purists </a:t>
            </a:r>
            <a:r>
              <a:rPr lang="en-US" dirty="0"/>
              <a:t>may wish to point out that Arduino uses C++, the </a:t>
            </a:r>
            <a:r>
              <a:rPr lang="tr-TR" dirty="0" smtClean="0"/>
              <a:t> </a:t>
            </a:r>
            <a:r>
              <a:rPr lang="en-US" dirty="0" err="1" smtClean="0"/>
              <a:t>bject</a:t>
            </a:r>
            <a:r>
              <a:rPr lang="en-US" dirty="0" smtClean="0"/>
              <a:t>-oriented</a:t>
            </a:r>
            <a:r>
              <a:rPr lang="tr-TR" dirty="0" smtClean="0"/>
              <a:t> </a:t>
            </a:r>
            <a:r>
              <a:rPr lang="en-US" dirty="0" smtClean="0"/>
              <a:t>extension </a:t>
            </a:r>
            <a:r>
              <a:rPr lang="en-US" dirty="0"/>
              <a:t>to C. </a:t>
            </a:r>
            <a:endParaRPr lang="tr-TR" dirty="0" smtClean="0"/>
          </a:p>
          <a:p>
            <a:r>
              <a:rPr lang="en-US" dirty="0" smtClean="0"/>
              <a:t>Although</a:t>
            </a:r>
            <a:r>
              <a:rPr lang="en-US" dirty="0"/>
              <a:t>, strictly speaking, this is true, having only 1 or 2kB </a:t>
            </a:r>
            <a:r>
              <a:rPr lang="en-US" dirty="0" smtClean="0"/>
              <a:t>of</a:t>
            </a:r>
            <a:r>
              <a:rPr lang="tr-TR" dirty="0" smtClean="0"/>
              <a:t> </a:t>
            </a:r>
            <a:r>
              <a:rPr lang="en-US" dirty="0" smtClean="0"/>
              <a:t>memory </a:t>
            </a:r>
            <a:r>
              <a:rPr lang="en-US" dirty="0"/>
              <a:t>available generally means that the kinds of habits encouraged by </a:t>
            </a:r>
            <a:r>
              <a:rPr lang="en-US" dirty="0" smtClean="0"/>
              <a:t>object</a:t>
            </a:r>
            <a:r>
              <a:rPr lang="tr-TR" dirty="0" smtClean="0"/>
              <a:t> </a:t>
            </a:r>
            <a:r>
              <a:rPr lang="en-US" dirty="0" smtClean="0"/>
              <a:t>oriented</a:t>
            </a:r>
            <a:r>
              <a:rPr lang="tr-TR" dirty="0" smtClean="0"/>
              <a:t> </a:t>
            </a:r>
            <a:r>
              <a:rPr lang="en-US" dirty="0" smtClean="0"/>
              <a:t>programming </a:t>
            </a:r>
            <a:r>
              <a:rPr lang="en-US" dirty="0"/>
              <a:t>are not normally a good idea with Arduino, so aside </a:t>
            </a:r>
            <a:r>
              <a:rPr lang="en-US" dirty="0" smtClean="0"/>
              <a:t>from</a:t>
            </a:r>
            <a:r>
              <a:rPr lang="tr-TR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few specialized areas, you are effectively programming in C.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5827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8336" y="112295"/>
            <a:ext cx="12063663" cy="6513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b="1" dirty="0" err="1"/>
              <a:t>Modifying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Blink</a:t>
            </a:r>
            <a:r>
              <a:rPr lang="tr-TR" b="1" dirty="0"/>
              <a:t> </a:t>
            </a:r>
            <a:r>
              <a:rPr lang="tr-TR" b="1" dirty="0" err="1"/>
              <a:t>Sketch</a:t>
            </a:r>
            <a:endParaRPr lang="tr-TR" b="1" dirty="0"/>
          </a:p>
          <a:p>
            <a:r>
              <a:rPr lang="en-US" dirty="0"/>
              <a:t>It may be that your Arduino was already blinking when you first plugged it in.</a:t>
            </a:r>
          </a:p>
          <a:p>
            <a:r>
              <a:rPr lang="en-US" dirty="0"/>
              <a:t>That is because the Arduino is often shipped with the Blink sketch installed.</a:t>
            </a:r>
          </a:p>
          <a:p>
            <a:r>
              <a:rPr lang="en-US" dirty="0"/>
              <a:t>If this is the case, then you might like to prove to yourself that you </a:t>
            </a:r>
            <a:r>
              <a:rPr lang="en-US" dirty="0" smtClean="0"/>
              <a:t>have</a:t>
            </a:r>
            <a:r>
              <a:rPr lang="tr-TR" dirty="0" smtClean="0"/>
              <a:t> </a:t>
            </a:r>
            <a:r>
              <a:rPr lang="en-US" dirty="0" smtClean="0"/>
              <a:t>actually </a:t>
            </a:r>
            <a:r>
              <a:rPr lang="en-US" dirty="0"/>
              <a:t>done something by changing the blink rate. </a:t>
            </a:r>
            <a:endParaRPr lang="tr-TR" dirty="0" smtClean="0"/>
          </a:p>
          <a:p>
            <a:r>
              <a:rPr lang="en-US" dirty="0" smtClean="0"/>
              <a:t>Let’s </a:t>
            </a:r>
            <a:r>
              <a:rPr lang="en-US" dirty="0"/>
              <a:t>look at the </a:t>
            </a:r>
            <a:r>
              <a:rPr lang="en-US" dirty="0" smtClean="0"/>
              <a:t>Blink</a:t>
            </a:r>
            <a:r>
              <a:rPr lang="tr-TR" dirty="0" smtClean="0"/>
              <a:t> </a:t>
            </a:r>
            <a:r>
              <a:rPr lang="en-US" dirty="0" smtClean="0"/>
              <a:t>sketch </a:t>
            </a:r>
            <a:r>
              <a:rPr lang="en-US" dirty="0"/>
              <a:t>to see how to change it to make the LED blink faster.</a:t>
            </a:r>
          </a:p>
          <a:p>
            <a:r>
              <a:rPr lang="en-US" dirty="0"/>
              <a:t>The first part of the sketch is just a comment telling you what the sketch </a:t>
            </a:r>
            <a:r>
              <a:rPr lang="en-US" dirty="0" smtClean="0"/>
              <a:t>is</a:t>
            </a:r>
            <a:r>
              <a:rPr lang="tr-TR" dirty="0" smtClean="0"/>
              <a:t> </a:t>
            </a:r>
            <a:r>
              <a:rPr lang="en-US" dirty="0" smtClean="0"/>
              <a:t>supposed </a:t>
            </a:r>
            <a:r>
              <a:rPr lang="en-US" dirty="0"/>
              <a:t>to do. A comment is not actual program code. </a:t>
            </a:r>
            <a:endParaRPr lang="tr-TR" dirty="0" smtClean="0"/>
          </a:p>
          <a:p>
            <a:r>
              <a:rPr lang="en-US" dirty="0" smtClean="0"/>
              <a:t>Part </a:t>
            </a:r>
            <a:r>
              <a:rPr lang="en-US" dirty="0"/>
              <a:t>of the </a:t>
            </a:r>
            <a:r>
              <a:rPr lang="en-US" dirty="0" smtClean="0"/>
              <a:t>preparation</a:t>
            </a:r>
            <a:r>
              <a:rPr lang="tr-TR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the code being uploaded is for all such “comments” to be stripped out.</a:t>
            </a:r>
          </a:p>
          <a:p>
            <a:r>
              <a:rPr lang="en-US" dirty="0"/>
              <a:t>Anything between </a:t>
            </a:r>
            <a:r>
              <a:rPr lang="en-US" b="1" dirty="0"/>
              <a:t>/* </a:t>
            </a:r>
            <a:r>
              <a:rPr lang="en-US" dirty="0"/>
              <a:t>and </a:t>
            </a:r>
            <a:r>
              <a:rPr lang="en-US" b="1" dirty="0"/>
              <a:t>*/ </a:t>
            </a:r>
            <a:r>
              <a:rPr lang="en-US" dirty="0"/>
              <a:t>is ignored by the computer, but should be </a:t>
            </a:r>
            <a:r>
              <a:rPr lang="en-US" dirty="0" smtClean="0"/>
              <a:t>readable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/>
              <a:t>humans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89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79144" y="166717"/>
            <a:ext cx="4958751" cy="6786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LED: </a:t>
            </a:r>
            <a:r>
              <a:rPr lang="tr-TR" dirty="0" err="1" smtClean="0"/>
              <a:t>hello</a:t>
            </a:r>
            <a:r>
              <a:rPr lang="tr-TR" dirty="0" smtClean="0"/>
              <a:t> </a:t>
            </a:r>
            <a:r>
              <a:rPr lang="tr-TR" dirty="0" err="1" smtClean="0"/>
              <a:t>world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45057" y="1121434"/>
            <a:ext cx="11335109" cy="54260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// the setup function runs once when you press reset or power the board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led1=</a:t>
            </a:r>
            <a:r>
              <a:rPr lang="tr-TR" dirty="0" smtClean="0"/>
              <a:t>3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void </a:t>
            </a:r>
            <a:r>
              <a:rPr lang="en-US" dirty="0"/>
              <a:t>setup() {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// </a:t>
            </a:r>
            <a:r>
              <a:rPr lang="en-US" dirty="0"/>
              <a:t>initialize digital pin LED_BUILTIN as an output.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err="1" smtClean="0"/>
              <a:t>pinMode</a:t>
            </a:r>
            <a:r>
              <a:rPr lang="en-US" dirty="0" smtClean="0"/>
              <a:t>(led1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// </a:t>
            </a:r>
            <a:r>
              <a:rPr lang="en-US" dirty="0"/>
              <a:t>the loop function runs over and over again forever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void </a:t>
            </a:r>
            <a:r>
              <a:rPr lang="en-US" dirty="0"/>
              <a:t>loop() {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  </a:t>
            </a:r>
            <a:r>
              <a:rPr lang="en-US" dirty="0" err="1"/>
              <a:t>digitalWrite</a:t>
            </a:r>
            <a:r>
              <a:rPr lang="en-US" dirty="0"/>
              <a:t>(led1, HIGH);   // turn the LED on (HIGH is the voltage level)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  </a:t>
            </a:r>
            <a:r>
              <a:rPr lang="en-US" dirty="0"/>
              <a:t>delay(2000);                       // wait for a second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  </a:t>
            </a:r>
            <a:r>
              <a:rPr lang="en-US" dirty="0" err="1"/>
              <a:t>digitalWrite</a:t>
            </a:r>
            <a:r>
              <a:rPr lang="en-US" dirty="0"/>
              <a:t>(led1, LOW);    // turn the LED off by making the voltage LOW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  </a:t>
            </a:r>
            <a:r>
              <a:rPr lang="en-US" dirty="0"/>
              <a:t>delay(2000);                       // wait for a second</a:t>
            </a:r>
          </a:p>
          <a:p>
            <a:pPr marL="0" indent="0">
              <a:buNone/>
            </a:pPr>
            <a:r>
              <a:rPr lang="tr-TR" dirty="0" smtClean="0"/>
              <a:t>	</a:t>
            </a:r>
            <a:r>
              <a:rPr lang="en-US" dirty="0" smtClean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1104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066800"/>
            <a:ext cx="8058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19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541" y="0"/>
            <a:ext cx="510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dirty="0" smtClean="0"/>
              <a:t>/</a:t>
            </a:r>
            <a:r>
              <a:rPr lang="en-US" dirty="0" smtClean="0"/>
              <a:t>/ </a:t>
            </a:r>
            <a:r>
              <a:rPr lang="en-US" dirty="0"/>
              <a:t>the setup function runs once when you press reset or power the board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led1=7;</a:t>
            </a:r>
          </a:p>
          <a:p>
            <a:pPr marL="0" indent="0">
              <a:buNone/>
            </a:pPr>
            <a:r>
              <a:rPr lang="en-US" b="1" dirty="0" err="1"/>
              <a:t>int</a:t>
            </a:r>
            <a:r>
              <a:rPr lang="en-US" b="1" dirty="0"/>
              <a:t> delay1=2000;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// initialize digital pin LED_BUILTIN as an output.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(led1,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// the loop function runs over and over again forever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(led1, HIGH);   // turn the LED on (HIGH is the voltage level)</a:t>
            </a:r>
          </a:p>
          <a:p>
            <a:pPr marL="0" indent="0">
              <a:buNone/>
            </a:pPr>
            <a:r>
              <a:rPr lang="en-US" dirty="0"/>
              <a:t>  delay(delay1);                       // wait for a second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(led1, LOW);    // turn the LED off by making the voltage LOW</a:t>
            </a:r>
          </a:p>
          <a:p>
            <a:pPr marL="0" indent="0">
              <a:buNone/>
            </a:pPr>
            <a:r>
              <a:rPr lang="en-US" dirty="0"/>
              <a:t>  delay(delay1);                       // wait for a second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0966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3394450"/>
            <a:ext cx="1508185" cy="759035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switch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15" y="-89"/>
            <a:ext cx="10579986" cy="67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9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en-US" dirty="0" smtClean="0"/>
              <a:t>An </a:t>
            </a:r>
            <a:r>
              <a:rPr lang="en-US" dirty="0"/>
              <a:t>Arduino is unlike a conventional computer in that it has hardly </a:t>
            </a:r>
            <a:r>
              <a:rPr lang="en-US" dirty="0" smtClean="0"/>
              <a:t>any</a:t>
            </a:r>
            <a:r>
              <a:rPr lang="tr-TR" dirty="0" smtClean="0"/>
              <a:t> </a:t>
            </a:r>
            <a:r>
              <a:rPr lang="en-US" dirty="0" smtClean="0"/>
              <a:t>memory</a:t>
            </a:r>
            <a:r>
              <a:rPr lang="en-US" dirty="0"/>
              <a:t>, no operating system, and no keyboard mouse or screen interface. </a:t>
            </a:r>
            <a:endParaRPr lang="tr-TR" dirty="0" smtClean="0"/>
          </a:p>
          <a:p>
            <a:r>
              <a:rPr lang="en-US" dirty="0" smtClean="0"/>
              <a:t>Its</a:t>
            </a:r>
            <a:r>
              <a:rPr lang="tr-TR" dirty="0" smtClean="0"/>
              <a:t> </a:t>
            </a:r>
            <a:r>
              <a:rPr lang="en-US" dirty="0" smtClean="0"/>
              <a:t>purpose </a:t>
            </a:r>
            <a:r>
              <a:rPr lang="en-US" dirty="0"/>
              <a:t>is to control things by interfacing with sensors and actuators. </a:t>
            </a:r>
            <a:endParaRPr lang="tr-TR" dirty="0" smtClean="0"/>
          </a:p>
          <a:p>
            <a:r>
              <a:rPr lang="en-US" dirty="0" smtClean="0"/>
              <a:t>So</a:t>
            </a:r>
            <a:r>
              <a:rPr lang="en-US" dirty="0"/>
              <a:t>, </a:t>
            </a:r>
            <a:r>
              <a:rPr lang="en-US" dirty="0" smtClean="0"/>
              <a:t>for</a:t>
            </a:r>
            <a:r>
              <a:rPr lang="tr-TR" dirty="0" smtClean="0"/>
              <a:t> </a:t>
            </a:r>
            <a:r>
              <a:rPr lang="en-US" dirty="0" smtClean="0"/>
              <a:t>instance</a:t>
            </a:r>
            <a:r>
              <a:rPr lang="en-US" dirty="0"/>
              <a:t>, you might attach a sensor to measure the temperature and a relay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control </a:t>
            </a:r>
            <a:r>
              <a:rPr lang="en-US" dirty="0"/>
              <a:t>the power to a heater.</a:t>
            </a:r>
          </a:p>
          <a:p>
            <a:r>
              <a:rPr lang="en-US" dirty="0" smtClean="0"/>
              <a:t>Figure </a:t>
            </a:r>
            <a:r>
              <a:rPr lang="en-US" dirty="0"/>
              <a:t>shows some of the things that you can attach to an Arduino board.</a:t>
            </a:r>
          </a:p>
          <a:p>
            <a:r>
              <a:rPr lang="en-US" dirty="0"/>
              <a:t>There are no doubt many more types of devices that you can connect to </a:t>
            </a:r>
            <a:r>
              <a:rPr lang="en-US" dirty="0" smtClean="0"/>
              <a:t>an</a:t>
            </a:r>
            <a:r>
              <a:rPr lang="tr-TR" dirty="0" smtClean="0"/>
              <a:t> </a:t>
            </a:r>
            <a:r>
              <a:rPr lang="tr-TR" dirty="0" err="1" smtClean="0"/>
              <a:t>Arduino</a:t>
            </a:r>
            <a:r>
              <a:rPr lang="tr-TR" dirty="0" smtClean="0"/>
              <a:t> </a:t>
            </a:r>
            <a:r>
              <a:rPr lang="tr-TR" dirty="0"/>
              <a:t>board.</a:t>
            </a:r>
          </a:p>
        </p:txBody>
      </p:sp>
    </p:spTree>
    <p:extLst>
      <p:ext uri="{BB962C8B-B14F-4D97-AF65-F5344CB8AC3E}">
        <p14:creationId xmlns:p14="http://schemas.microsoft.com/office/powerpoint/2010/main" val="2954094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822939" y="416883"/>
            <a:ext cx="3535392" cy="1325563"/>
          </a:xfrm>
        </p:spPr>
        <p:txBody>
          <a:bodyPr/>
          <a:lstStyle/>
          <a:p>
            <a:r>
              <a:rPr lang="tr-TR" dirty="0" err="1" smtClean="0"/>
              <a:t>Samples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6139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052512"/>
            <a:ext cx="72199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9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757237"/>
            <a:ext cx="72771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04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" y="0"/>
            <a:ext cx="11792308" cy="68580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redPin</a:t>
            </a:r>
            <a:r>
              <a:rPr lang="tr-TR" dirty="0"/>
              <a:t> = 13;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ylwPin</a:t>
            </a:r>
            <a:r>
              <a:rPr lang="tr-TR" dirty="0"/>
              <a:t> = 12;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grnPin</a:t>
            </a:r>
            <a:r>
              <a:rPr lang="tr-TR" dirty="0"/>
              <a:t> = 11;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 </a:t>
            </a:r>
            <a:r>
              <a:rPr lang="tr-TR" dirty="0" err="1"/>
              <a:t>setup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dirty="0"/>
              <a:t>{</a:t>
            </a:r>
          </a:p>
          <a:p>
            <a:pPr marL="0" indent="0">
              <a:buNone/>
            </a:pPr>
            <a:r>
              <a:rPr lang="tr-TR" dirty="0" err="1" smtClean="0"/>
              <a:t>pinMode</a:t>
            </a:r>
            <a:r>
              <a:rPr lang="tr-TR" dirty="0" smtClean="0"/>
              <a:t>(</a:t>
            </a:r>
            <a:r>
              <a:rPr lang="tr-TR" dirty="0" err="1" smtClean="0"/>
              <a:t>redPin</a:t>
            </a:r>
            <a:r>
              <a:rPr lang="tr-TR" dirty="0" smtClean="0"/>
              <a:t>, OUTPUT);</a:t>
            </a:r>
            <a:r>
              <a:rPr lang="tr-TR" dirty="0"/>
              <a:t> </a:t>
            </a:r>
            <a:r>
              <a:rPr lang="tr-TR" dirty="0" smtClean="0"/>
              <a:t>            //</a:t>
            </a:r>
            <a:r>
              <a:rPr lang="tr-TR" dirty="0" err="1"/>
              <a:t>red</a:t>
            </a:r>
            <a:r>
              <a:rPr lang="tr-TR" dirty="0"/>
              <a:t> </a:t>
            </a:r>
            <a:r>
              <a:rPr lang="tr-TR" dirty="0" smtClean="0"/>
              <a:t>LED</a:t>
            </a:r>
          </a:p>
          <a:p>
            <a:pPr marL="0" indent="0">
              <a:buNone/>
            </a:pPr>
            <a:r>
              <a:rPr lang="tr-TR" dirty="0" err="1" smtClean="0"/>
              <a:t>pinMode</a:t>
            </a:r>
            <a:r>
              <a:rPr lang="tr-TR" dirty="0" smtClean="0"/>
              <a:t>(</a:t>
            </a:r>
            <a:r>
              <a:rPr lang="tr-TR" dirty="0" err="1" smtClean="0"/>
              <a:t>ylwPin</a:t>
            </a:r>
            <a:r>
              <a:rPr lang="tr-TR" dirty="0"/>
              <a:t>, OUTPUT</a:t>
            </a:r>
            <a:r>
              <a:rPr lang="tr-TR" dirty="0" smtClean="0"/>
              <a:t>);           //</a:t>
            </a:r>
            <a:r>
              <a:rPr lang="tr-TR" dirty="0" err="1"/>
              <a:t>yellow</a:t>
            </a:r>
            <a:r>
              <a:rPr lang="tr-TR" dirty="0"/>
              <a:t> </a:t>
            </a:r>
            <a:r>
              <a:rPr lang="tr-TR" dirty="0" smtClean="0"/>
              <a:t>LED</a:t>
            </a:r>
            <a:endParaRPr lang="tr-TR" dirty="0"/>
          </a:p>
          <a:p>
            <a:pPr marL="0" indent="0">
              <a:buNone/>
            </a:pPr>
            <a:r>
              <a:rPr lang="tr-TR" dirty="0" err="1" smtClean="0"/>
              <a:t>pinMode</a:t>
            </a:r>
            <a:r>
              <a:rPr lang="tr-TR" dirty="0" smtClean="0"/>
              <a:t>(</a:t>
            </a:r>
            <a:r>
              <a:rPr lang="tr-TR" dirty="0" err="1" smtClean="0"/>
              <a:t>grnPin</a:t>
            </a:r>
            <a:r>
              <a:rPr lang="tr-TR" dirty="0"/>
              <a:t>, OUTPUT</a:t>
            </a:r>
            <a:r>
              <a:rPr lang="tr-TR" dirty="0" smtClean="0"/>
              <a:t>);</a:t>
            </a:r>
            <a:r>
              <a:rPr lang="tr-TR" dirty="0"/>
              <a:t> </a:t>
            </a:r>
            <a:r>
              <a:rPr lang="tr-TR" dirty="0" smtClean="0"/>
              <a:t>        //</a:t>
            </a:r>
            <a:r>
              <a:rPr lang="tr-TR" dirty="0" err="1"/>
              <a:t>green</a:t>
            </a:r>
            <a:r>
              <a:rPr lang="tr-TR" dirty="0"/>
              <a:t> </a:t>
            </a:r>
            <a:r>
              <a:rPr lang="tr-TR" dirty="0" smtClean="0"/>
              <a:t>LED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}</a:t>
            </a:r>
          </a:p>
          <a:p>
            <a:pPr marL="0" indent="0">
              <a:buNone/>
            </a:pPr>
            <a:r>
              <a:rPr lang="tr-TR" dirty="0" err="1" smtClean="0"/>
              <a:t>void</a:t>
            </a:r>
            <a:r>
              <a:rPr lang="tr-TR" dirty="0" smtClean="0"/>
              <a:t> </a:t>
            </a:r>
            <a:r>
              <a:rPr lang="tr-TR" dirty="0" err="1"/>
              <a:t>loop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dirty="0"/>
              <a:t>{</a:t>
            </a:r>
          </a:p>
          <a:p>
            <a:pPr marL="0" indent="0">
              <a:buNone/>
            </a:pPr>
            <a:r>
              <a:rPr lang="tr-TR" dirty="0" smtClean="0"/>
              <a:t>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redPin</a:t>
            </a:r>
            <a:r>
              <a:rPr lang="tr-TR" dirty="0"/>
              <a:t>, HIGH</a:t>
            </a:r>
            <a:r>
              <a:rPr lang="tr-TR" dirty="0" smtClean="0"/>
              <a:t>);     </a:t>
            </a:r>
            <a:r>
              <a:rPr lang="tr-TR" dirty="0"/>
              <a:t>//</a:t>
            </a:r>
            <a:r>
              <a:rPr lang="tr-TR" dirty="0" err="1"/>
              <a:t>red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ylwPin</a:t>
            </a:r>
            <a:r>
              <a:rPr lang="tr-TR" dirty="0"/>
              <a:t>, LOW);</a:t>
            </a:r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grnPin</a:t>
            </a:r>
            <a:r>
              <a:rPr lang="tr-TR" dirty="0"/>
              <a:t>, LOW);</a:t>
            </a:r>
          </a:p>
          <a:p>
            <a:pPr marL="0" indent="0">
              <a:buNone/>
            </a:pPr>
            <a:r>
              <a:rPr lang="tr-TR" dirty="0" err="1"/>
              <a:t>delay</a:t>
            </a:r>
            <a:r>
              <a:rPr lang="tr-TR" dirty="0"/>
              <a:t>(2000);</a:t>
            </a:r>
          </a:p>
          <a:p>
            <a:pPr marL="0" indent="0">
              <a:buNone/>
            </a:pPr>
            <a:r>
              <a:rPr lang="tr-TR" dirty="0" err="1" smtClean="0"/>
              <a:t>digitalWrite</a:t>
            </a:r>
            <a:r>
              <a:rPr lang="tr-TR" dirty="0" smtClean="0"/>
              <a:t>(</a:t>
            </a:r>
            <a:r>
              <a:rPr lang="tr-TR" dirty="0" err="1" smtClean="0"/>
              <a:t>redPin</a:t>
            </a:r>
            <a:r>
              <a:rPr lang="tr-TR" dirty="0"/>
              <a:t>, LOW</a:t>
            </a:r>
            <a:r>
              <a:rPr lang="tr-TR" dirty="0" smtClean="0"/>
              <a:t>);</a:t>
            </a:r>
            <a:r>
              <a:rPr lang="tr-TR" dirty="0"/>
              <a:t> </a:t>
            </a:r>
            <a:r>
              <a:rPr lang="tr-TR" dirty="0" smtClean="0"/>
              <a:t>    //</a:t>
            </a:r>
            <a:r>
              <a:rPr lang="tr-TR" dirty="0" err="1"/>
              <a:t>green</a:t>
            </a:r>
            <a:r>
              <a:rPr lang="tr-TR" dirty="0"/>
              <a:t> </a:t>
            </a:r>
            <a:r>
              <a:rPr lang="tr-TR" dirty="0" smtClean="0"/>
              <a:t>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ylwPin</a:t>
            </a:r>
            <a:r>
              <a:rPr lang="tr-TR" dirty="0"/>
              <a:t>, LOW);</a:t>
            </a:r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grnPin</a:t>
            </a:r>
            <a:r>
              <a:rPr lang="tr-TR" dirty="0"/>
              <a:t>, HIGH);</a:t>
            </a:r>
          </a:p>
          <a:p>
            <a:pPr marL="0" indent="0">
              <a:buNone/>
            </a:pPr>
            <a:r>
              <a:rPr lang="tr-TR" dirty="0" err="1"/>
              <a:t>delay</a:t>
            </a:r>
            <a:r>
              <a:rPr lang="tr-TR" dirty="0"/>
              <a:t>(1500);</a:t>
            </a:r>
          </a:p>
          <a:p>
            <a:pPr marL="0" indent="0">
              <a:buNone/>
            </a:pPr>
            <a:r>
              <a:rPr lang="tr-TR" dirty="0" err="1" smtClean="0"/>
              <a:t>digitalWrite</a:t>
            </a:r>
            <a:r>
              <a:rPr lang="tr-TR" dirty="0" smtClean="0"/>
              <a:t>(</a:t>
            </a:r>
            <a:r>
              <a:rPr lang="tr-TR" dirty="0" err="1" smtClean="0"/>
              <a:t>redPin</a:t>
            </a:r>
            <a:r>
              <a:rPr lang="tr-TR" dirty="0"/>
              <a:t>, LOW</a:t>
            </a:r>
            <a:r>
              <a:rPr lang="tr-TR" dirty="0" smtClean="0"/>
              <a:t>);    </a:t>
            </a:r>
            <a:r>
              <a:rPr lang="tr-TR" dirty="0"/>
              <a:t>//</a:t>
            </a:r>
            <a:r>
              <a:rPr lang="tr-TR" dirty="0" err="1"/>
              <a:t>yellow</a:t>
            </a:r>
            <a:r>
              <a:rPr lang="tr-TR" dirty="0"/>
              <a:t> </a:t>
            </a:r>
            <a:r>
              <a:rPr lang="tr-TR" dirty="0" smtClean="0"/>
              <a:t>on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ylwPin</a:t>
            </a:r>
            <a:r>
              <a:rPr lang="tr-TR" dirty="0"/>
              <a:t>, HIGH);</a:t>
            </a:r>
          </a:p>
          <a:p>
            <a:pPr marL="0" indent="0">
              <a:buNone/>
            </a:pPr>
            <a:r>
              <a:rPr lang="tr-TR" dirty="0" err="1"/>
              <a:t>digitalWrite</a:t>
            </a:r>
            <a:r>
              <a:rPr lang="tr-TR" dirty="0"/>
              <a:t>(</a:t>
            </a:r>
            <a:r>
              <a:rPr lang="tr-TR" dirty="0" err="1"/>
              <a:t>grnPin</a:t>
            </a:r>
            <a:r>
              <a:rPr lang="tr-TR" dirty="0"/>
              <a:t>, LOW);</a:t>
            </a:r>
          </a:p>
          <a:p>
            <a:pPr marL="0" indent="0">
              <a:buNone/>
            </a:pPr>
            <a:r>
              <a:rPr lang="tr-TR" dirty="0" err="1"/>
              <a:t>delay</a:t>
            </a:r>
            <a:r>
              <a:rPr lang="tr-TR" dirty="0"/>
              <a:t>(500);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0641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521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45" y="552783"/>
            <a:ext cx="7520167" cy="54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2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1507638" cy="685800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delayTime</a:t>
            </a:r>
            <a:r>
              <a:rPr lang="en-US" dirty="0"/>
              <a:t> = 40</a:t>
            </a: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tr-TR" dirty="0" smtClean="0"/>
              <a:t>   </a:t>
            </a:r>
            <a:r>
              <a:rPr lang="en-US" dirty="0" smtClean="0"/>
              <a:t>// </a:t>
            </a:r>
            <a:r>
              <a:rPr lang="en-US" dirty="0"/>
              <a:t>A variable to set a delay time between each </a:t>
            </a:r>
            <a:r>
              <a:rPr lang="en-US" dirty="0" smtClean="0"/>
              <a:t>LED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currentLED</a:t>
            </a:r>
            <a:r>
              <a:rPr lang="en-US" dirty="0"/>
              <a:t> = 4</a:t>
            </a: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tr-TR" dirty="0" smtClean="0"/>
              <a:t>    </a:t>
            </a:r>
            <a:r>
              <a:rPr lang="en-US" dirty="0" smtClean="0"/>
              <a:t>// </a:t>
            </a:r>
            <a:r>
              <a:rPr lang="en-US" dirty="0"/>
              <a:t>A variable to store which LED we are currently working on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dir</a:t>
            </a:r>
            <a:r>
              <a:rPr lang="en-US" dirty="0"/>
              <a:t> = 1</a:t>
            </a: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tr-TR" dirty="0" smtClean="0"/>
              <a:t>   </a:t>
            </a:r>
            <a:r>
              <a:rPr lang="en-US" dirty="0" smtClean="0"/>
              <a:t>// </a:t>
            </a:r>
            <a:r>
              <a:rPr lang="en-US" dirty="0"/>
              <a:t>A variable to store the direction of </a:t>
            </a:r>
            <a:r>
              <a:rPr lang="en-US" dirty="0" smtClean="0"/>
              <a:t>travel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long </a:t>
            </a:r>
            <a:r>
              <a:rPr lang="en-US" dirty="0" err="1"/>
              <a:t>timeChanged</a:t>
            </a:r>
            <a:r>
              <a:rPr lang="en-US" dirty="0"/>
              <a:t> = 0</a:t>
            </a:r>
            <a:r>
              <a:rPr lang="en-US" dirty="0" smtClean="0"/>
              <a:t>;</a:t>
            </a:r>
            <a:r>
              <a:rPr lang="en-US" dirty="0"/>
              <a:t> </a:t>
            </a:r>
            <a:r>
              <a:rPr lang="tr-TR" dirty="0" smtClean="0"/>
              <a:t>    </a:t>
            </a:r>
            <a:r>
              <a:rPr lang="en-US" dirty="0" smtClean="0"/>
              <a:t>// </a:t>
            </a:r>
            <a:r>
              <a:rPr lang="en-US" dirty="0"/>
              <a:t>A variable to store the last time we changed </a:t>
            </a:r>
            <a:r>
              <a:rPr lang="en-US" dirty="0" smtClean="0"/>
              <a:t>something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byte </a:t>
            </a:r>
            <a:r>
              <a:rPr lang="en-US" dirty="0" err="1"/>
              <a:t>ledPin</a:t>
            </a:r>
            <a:r>
              <a:rPr lang="en-US" dirty="0"/>
              <a:t>[] = {4, 5, 6, 7, 8, 9, 10, 11, 12, 13</a:t>
            </a:r>
            <a:r>
              <a:rPr lang="en-US" dirty="0" smtClean="0"/>
              <a:t>};</a:t>
            </a:r>
            <a:r>
              <a:rPr lang="tr-TR" dirty="0" smtClean="0"/>
              <a:t>     </a:t>
            </a:r>
            <a:r>
              <a:rPr lang="en-US" dirty="0" smtClean="0"/>
              <a:t> </a:t>
            </a:r>
            <a:r>
              <a:rPr lang="en-US" dirty="0"/>
              <a:t>// An array to hold the value for each LED </a:t>
            </a:r>
            <a:r>
              <a:rPr lang="en-US" dirty="0" smtClean="0"/>
              <a:t>pin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void setup()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&lt;10;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dirty="0" smtClean="0"/>
              <a:t>{</a:t>
            </a:r>
            <a:r>
              <a:rPr lang="en-US" dirty="0"/>
              <a:t>// Set all pins for OUTPUT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ledPin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 smtClean="0"/>
              <a:t>timeChanged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millis</a:t>
            </a:r>
            <a:r>
              <a:rPr lang="en-US" dirty="0" smtClean="0"/>
              <a:t>();</a:t>
            </a:r>
            <a:r>
              <a:rPr lang="en-US" dirty="0"/>
              <a:t> </a:t>
            </a:r>
            <a:r>
              <a:rPr lang="tr-TR" dirty="0" smtClean="0"/>
              <a:t>   </a:t>
            </a:r>
            <a:r>
              <a:rPr lang="en-US" dirty="0" smtClean="0"/>
              <a:t>// </a:t>
            </a:r>
            <a:r>
              <a:rPr lang="en-US" dirty="0"/>
              <a:t>Record the time once the setup has </a:t>
            </a:r>
            <a:r>
              <a:rPr lang="en-US" dirty="0" smtClean="0"/>
              <a:t>completed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((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timeChanged</a:t>
            </a:r>
            <a:r>
              <a:rPr lang="en-US" dirty="0"/>
              <a:t>) &gt; </a:t>
            </a:r>
            <a:r>
              <a:rPr lang="en-US" dirty="0" err="1"/>
              <a:t>delayTime</a:t>
            </a:r>
            <a:r>
              <a:rPr lang="en-US" dirty="0"/>
              <a:t>) </a:t>
            </a:r>
            <a:r>
              <a:rPr lang="en-US" dirty="0" smtClean="0"/>
              <a:t>{</a:t>
            </a:r>
            <a:r>
              <a:rPr lang="tr-TR" dirty="0" smtClean="0"/>
              <a:t>     </a:t>
            </a:r>
            <a:r>
              <a:rPr lang="en-US" dirty="0" smtClean="0"/>
              <a:t>// </a:t>
            </a:r>
            <a:r>
              <a:rPr lang="en-US" dirty="0"/>
              <a:t>Check whether it has been long </a:t>
            </a:r>
            <a:r>
              <a:rPr lang="en-US" dirty="0" smtClean="0"/>
              <a:t>enough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&lt;10; </a:t>
            </a:r>
            <a:r>
              <a:rPr lang="en-US" dirty="0" err="1"/>
              <a:t>i</a:t>
            </a:r>
            <a:r>
              <a:rPr lang="en-US" dirty="0"/>
              <a:t>++) </a:t>
            </a:r>
            <a:r>
              <a:rPr lang="en-US" dirty="0" smtClean="0"/>
              <a:t>{</a:t>
            </a:r>
            <a:r>
              <a:rPr lang="tr-TR" dirty="0" smtClean="0"/>
              <a:t>    </a:t>
            </a:r>
            <a:r>
              <a:rPr lang="en-US" dirty="0" smtClean="0"/>
              <a:t>//</a:t>
            </a:r>
            <a:r>
              <a:rPr lang="en-US" dirty="0"/>
              <a:t>turn off all of the </a:t>
            </a:r>
            <a:r>
              <a:rPr lang="en-US" dirty="0" smtClean="0"/>
              <a:t>LEDs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ledPin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], LOW);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 smtClean="0"/>
              <a:t>digitalWrite</a:t>
            </a:r>
            <a:r>
              <a:rPr lang="en-US" dirty="0" smtClean="0"/>
              <a:t>(</a:t>
            </a:r>
            <a:r>
              <a:rPr lang="en-US" dirty="0" err="1" smtClean="0"/>
              <a:t>ledPin</a:t>
            </a:r>
            <a:r>
              <a:rPr lang="en-US" dirty="0" smtClean="0"/>
              <a:t>[</a:t>
            </a:r>
            <a:r>
              <a:rPr lang="en-US" dirty="0" err="1" smtClean="0"/>
              <a:t>currentLED</a:t>
            </a:r>
            <a:r>
              <a:rPr lang="en-US" dirty="0"/>
              <a:t>], HIGH</a:t>
            </a:r>
            <a:r>
              <a:rPr lang="en-US" dirty="0" smtClean="0"/>
              <a:t>);</a:t>
            </a:r>
            <a:r>
              <a:rPr lang="en-US" dirty="0"/>
              <a:t> </a:t>
            </a:r>
            <a:r>
              <a:rPr lang="tr-TR" dirty="0" smtClean="0"/>
              <a:t>   </a:t>
            </a:r>
            <a:r>
              <a:rPr lang="en-US" dirty="0" smtClean="0"/>
              <a:t>// </a:t>
            </a:r>
            <a:r>
              <a:rPr lang="en-US" dirty="0"/>
              <a:t>Light the current </a:t>
            </a:r>
            <a:r>
              <a:rPr lang="en-US" dirty="0" smtClean="0"/>
              <a:t>LED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currentLED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currentLED</a:t>
            </a:r>
            <a:r>
              <a:rPr lang="en-US" dirty="0"/>
              <a:t> + </a:t>
            </a:r>
            <a:r>
              <a:rPr lang="en-US" dirty="0" err="1"/>
              <a:t>dir</a:t>
            </a:r>
            <a:r>
              <a:rPr lang="en-US" dirty="0" smtClean="0"/>
              <a:t>;</a:t>
            </a:r>
            <a:r>
              <a:rPr lang="tr-TR" dirty="0" smtClean="0"/>
              <a:t>     </a:t>
            </a:r>
            <a:r>
              <a:rPr lang="en-US" dirty="0" smtClean="0"/>
              <a:t> </a:t>
            </a:r>
            <a:r>
              <a:rPr lang="en-US" dirty="0"/>
              <a:t>// Increase the direction value (up or down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(</a:t>
            </a:r>
            <a:r>
              <a:rPr lang="en-US" dirty="0" err="1"/>
              <a:t>currentLED</a:t>
            </a:r>
            <a:r>
              <a:rPr lang="en-US" dirty="0"/>
              <a:t> == 9) </a:t>
            </a:r>
            <a:r>
              <a:rPr lang="en-US" dirty="0" smtClean="0"/>
              <a:t>{</a:t>
            </a:r>
            <a:r>
              <a:rPr lang="tr-TR" dirty="0" smtClean="0"/>
              <a:t>       </a:t>
            </a:r>
            <a:r>
              <a:rPr lang="en-US" dirty="0" smtClean="0"/>
              <a:t>// </a:t>
            </a:r>
            <a:r>
              <a:rPr lang="en-US" dirty="0"/>
              <a:t>If we are at the end of a row, change </a:t>
            </a:r>
            <a:r>
              <a:rPr lang="en-US" dirty="0" smtClean="0"/>
              <a:t>direction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dir</a:t>
            </a:r>
            <a:r>
              <a:rPr lang="en-US" dirty="0"/>
              <a:t> = -1;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currentLED</a:t>
            </a:r>
            <a:r>
              <a:rPr lang="en-US" dirty="0"/>
              <a:t> == 0) {</a:t>
            </a:r>
          </a:p>
          <a:p>
            <a:pPr marL="0" indent="0">
              <a:buNone/>
            </a:pPr>
            <a:r>
              <a:rPr lang="en-US" dirty="0" err="1"/>
              <a:t>dir</a:t>
            </a:r>
            <a:r>
              <a:rPr lang="en-US" dirty="0"/>
              <a:t> = 1;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timeChanged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 smtClean="0"/>
              <a:t>();</a:t>
            </a:r>
            <a:r>
              <a:rPr lang="en-US" dirty="0"/>
              <a:t> </a:t>
            </a:r>
            <a:r>
              <a:rPr lang="tr-TR" dirty="0" smtClean="0"/>
              <a:t>    </a:t>
            </a:r>
            <a:r>
              <a:rPr lang="en-US" dirty="0" smtClean="0"/>
              <a:t>// </a:t>
            </a:r>
            <a:r>
              <a:rPr lang="en-US" dirty="0"/>
              <a:t>store the current time as the time we last changed LEDs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9999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1890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37339" y="968974"/>
            <a:ext cx="2068902" cy="1325563"/>
          </a:xfrm>
        </p:spPr>
        <p:txBody>
          <a:bodyPr/>
          <a:lstStyle/>
          <a:p>
            <a:r>
              <a:rPr lang="tr-TR" dirty="0" err="1" smtClean="0"/>
              <a:t>Button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57" y="3052043"/>
            <a:ext cx="26003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74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671512"/>
            <a:ext cx="45243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7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09" y="84558"/>
            <a:ext cx="8277515" cy="67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3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28700"/>
            <a:ext cx="7315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488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1680166" cy="6858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// Turn on LED while the button is pressed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LED = 3; // the pin for the LED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BUTTON = 7; // the input pin where the</a:t>
            </a:r>
          </a:p>
          <a:p>
            <a:pPr marL="0" indent="0">
              <a:buNone/>
            </a:pPr>
            <a:r>
              <a:rPr lang="en-US" dirty="0"/>
              <a:t>// pushbutton is connected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0; // </a:t>
            </a:r>
            <a:r>
              <a:rPr lang="en-US" dirty="0" err="1"/>
              <a:t>val</a:t>
            </a:r>
            <a:r>
              <a:rPr lang="en-US" dirty="0"/>
              <a:t> will be used to store the state</a:t>
            </a:r>
          </a:p>
          <a:p>
            <a:pPr marL="0" indent="0">
              <a:buNone/>
            </a:pPr>
            <a:r>
              <a:rPr lang="en-US" dirty="0"/>
              <a:t>// of the input pin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(LED, OUTPUT); // tell Arduino LED is an output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(BUTTON, INPUT); // and BUTTON is an input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loop(){</a:t>
            </a:r>
          </a:p>
          <a:p>
            <a:pPr marL="0" indent="0">
              <a:buNone/>
            </a:pP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(BUTTON); // read input value and store it</a:t>
            </a:r>
          </a:p>
          <a:p>
            <a:pPr marL="0" indent="0">
              <a:buNone/>
            </a:pPr>
            <a:r>
              <a:rPr lang="en-US" dirty="0"/>
              <a:t>// check whether the input is HIGH (button pressed)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val</a:t>
            </a:r>
            <a:r>
              <a:rPr lang="en-US" dirty="0"/>
              <a:t> == HIGH)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HIGH); // turn LED ON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LOW);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0565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18872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LED = 3; // the pin for the LED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BUTTON = 7; // the input pin where the</a:t>
            </a:r>
          </a:p>
          <a:p>
            <a:pPr marL="0" indent="0">
              <a:buNone/>
            </a:pPr>
            <a:r>
              <a:rPr lang="en-US" dirty="0"/>
              <a:t>// pushbutton is connected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0; // </a:t>
            </a:r>
            <a:r>
              <a:rPr lang="en-US" dirty="0" err="1"/>
              <a:t>val</a:t>
            </a:r>
            <a:r>
              <a:rPr lang="en-US" dirty="0"/>
              <a:t> will be used to store the state</a:t>
            </a:r>
          </a:p>
          <a:p>
            <a:pPr marL="0" indent="0">
              <a:buNone/>
            </a:pPr>
            <a:r>
              <a:rPr lang="en-US" dirty="0"/>
              <a:t>// of the input pin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state = 0; // 0 = LED off while 1 = LED on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(LED, OUTPUT); // tell Arduino LED is an output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(BUTTON, INPUT); // and BUTTON is an input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(BUTTON); // read input value and store it</a:t>
            </a:r>
          </a:p>
          <a:p>
            <a:pPr marL="0" indent="0">
              <a:buNone/>
            </a:pPr>
            <a:r>
              <a:rPr lang="en-US" dirty="0"/>
              <a:t>// check if the input is HIGH (button pressed)</a:t>
            </a:r>
          </a:p>
          <a:p>
            <a:pPr marL="0" indent="0">
              <a:buNone/>
            </a:pPr>
            <a:r>
              <a:rPr lang="en-US" dirty="0"/>
              <a:t>// and change the state</a:t>
            </a:r>
          </a:p>
          <a:p>
            <a:pPr marL="0" indent="0">
              <a:buNone/>
            </a:pPr>
            <a:r>
              <a:rPr lang="en-US" dirty="0"/>
              <a:t>if (</a:t>
            </a:r>
            <a:r>
              <a:rPr lang="en-US" dirty="0" err="1"/>
              <a:t>val</a:t>
            </a:r>
            <a:r>
              <a:rPr lang="en-US" dirty="0"/>
              <a:t> == HIGH) {</a:t>
            </a:r>
          </a:p>
          <a:p>
            <a:pPr marL="0" indent="0">
              <a:buNone/>
            </a:pPr>
            <a:r>
              <a:rPr lang="en-US" dirty="0"/>
              <a:t>state = 1 - state;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if (state == 1)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HIGH); // turn LED ON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LOW);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669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1507638" cy="685799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LED = 3; // the pin for the LED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 BUTTON = 7; // the input pin where the</a:t>
            </a:r>
          </a:p>
          <a:p>
            <a:pPr marL="0" indent="0">
              <a:buNone/>
            </a:pPr>
            <a:r>
              <a:rPr lang="en-US" dirty="0"/>
              <a:t>// pushbutton is connected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val</a:t>
            </a:r>
            <a:r>
              <a:rPr lang="en-US" dirty="0"/>
              <a:t> = 0; // </a:t>
            </a:r>
            <a:r>
              <a:rPr lang="en-US" dirty="0" err="1"/>
              <a:t>val</a:t>
            </a:r>
            <a:r>
              <a:rPr lang="en-US" dirty="0"/>
              <a:t> will be used to store the state</a:t>
            </a:r>
          </a:p>
          <a:p>
            <a:pPr marL="0" indent="0">
              <a:buNone/>
            </a:pPr>
            <a:r>
              <a:rPr lang="en-US" dirty="0"/>
              <a:t>// of the input pin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old_val</a:t>
            </a:r>
            <a:r>
              <a:rPr lang="en-US" dirty="0"/>
              <a:t> = 0; // this variable stores the previous</a:t>
            </a:r>
          </a:p>
          <a:p>
            <a:pPr marL="0" indent="0">
              <a:buNone/>
            </a:pPr>
            <a:r>
              <a:rPr lang="en-US" dirty="0"/>
              <a:t>// value of "</a:t>
            </a:r>
            <a:r>
              <a:rPr lang="en-US" dirty="0" err="1"/>
              <a:t>val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state = 0; // 0 = LED off and 1 = LED on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(LED, OUTPUT); // tell Arduino LED is an output</a:t>
            </a:r>
          </a:p>
          <a:p>
            <a:pPr marL="0" indent="0">
              <a:buNone/>
            </a:pPr>
            <a:r>
              <a:rPr lang="en-US" dirty="0" err="1"/>
              <a:t>pinMode</a:t>
            </a:r>
            <a:r>
              <a:rPr lang="en-US" dirty="0"/>
              <a:t>(BUTTON, INPUT); // and BUTTON is an input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loop(){</a:t>
            </a:r>
          </a:p>
          <a:p>
            <a:pPr marL="0" indent="0">
              <a:buNone/>
            </a:pPr>
            <a:r>
              <a:rPr lang="en-US" dirty="0" err="1"/>
              <a:t>val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(BUTTON); // read input value and store it</a:t>
            </a:r>
          </a:p>
          <a:p>
            <a:pPr marL="0" indent="0">
              <a:buNone/>
            </a:pPr>
            <a:r>
              <a:rPr lang="en-US" dirty="0"/>
              <a:t>// yum, fresh</a:t>
            </a:r>
          </a:p>
          <a:p>
            <a:pPr marL="0" indent="0">
              <a:buNone/>
            </a:pPr>
            <a:r>
              <a:rPr lang="en-US" dirty="0"/>
              <a:t>// check if there was a transition</a:t>
            </a:r>
          </a:p>
          <a:p>
            <a:pPr marL="0" indent="0">
              <a:buNone/>
            </a:pPr>
            <a:r>
              <a:rPr lang="en-US" dirty="0"/>
              <a:t>if ((</a:t>
            </a:r>
            <a:r>
              <a:rPr lang="en-US" dirty="0" err="1"/>
              <a:t>val</a:t>
            </a:r>
            <a:r>
              <a:rPr lang="en-US" dirty="0"/>
              <a:t> == HIGH) &amp;&amp; (</a:t>
            </a:r>
            <a:r>
              <a:rPr lang="en-US" dirty="0" err="1"/>
              <a:t>old_val</a:t>
            </a:r>
            <a:r>
              <a:rPr lang="en-US" dirty="0"/>
              <a:t> == LOW)){</a:t>
            </a:r>
          </a:p>
          <a:p>
            <a:pPr marL="0" indent="0">
              <a:buNone/>
            </a:pPr>
            <a:r>
              <a:rPr lang="en-US" dirty="0"/>
              <a:t>state = 1 - state;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old_val</a:t>
            </a:r>
            <a:r>
              <a:rPr lang="en-US" dirty="0"/>
              <a:t> = </a:t>
            </a:r>
            <a:r>
              <a:rPr lang="en-US" dirty="0" err="1"/>
              <a:t>val</a:t>
            </a:r>
            <a:r>
              <a:rPr lang="en-US" dirty="0"/>
              <a:t>; // </a:t>
            </a:r>
            <a:r>
              <a:rPr lang="en-US" dirty="0" err="1"/>
              <a:t>val</a:t>
            </a:r>
            <a:r>
              <a:rPr lang="en-US" dirty="0"/>
              <a:t> is now old, let's store it</a:t>
            </a:r>
          </a:p>
          <a:p>
            <a:pPr marL="0" indent="0">
              <a:buNone/>
            </a:pPr>
            <a:r>
              <a:rPr lang="en-US" dirty="0"/>
              <a:t>if (state == 1)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HIGH); // turn LED ON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 err="1"/>
              <a:t>digitalWrite</a:t>
            </a:r>
            <a:r>
              <a:rPr lang="en-US" dirty="0"/>
              <a:t>(LED, LOW);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1447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28049" y="2211178"/>
            <a:ext cx="3250721" cy="1325563"/>
          </a:xfrm>
        </p:spPr>
        <p:txBody>
          <a:bodyPr/>
          <a:lstStyle/>
          <a:p>
            <a:r>
              <a:rPr lang="tr-TR" dirty="0" smtClean="0"/>
              <a:t>Pot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07315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090612"/>
            <a:ext cx="72771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99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033462"/>
            <a:ext cx="73437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3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53928" y="1788484"/>
            <a:ext cx="3285226" cy="1325563"/>
          </a:xfrm>
        </p:spPr>
        <p:txBody>
          <a:bodyPr/>
          <a:lstStyle/>
          <a:p>
            <a:r>
              <a:rPr lang="tr-TR" dirty="0" smtClean="0"/>
              <a:t>Sound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3310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6825"/>
            <a:ext cx="77724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69256" y="500062"/>
            <a:ext cx="4096109" cy="1325563"/>
          </a:xfrm>
        </p:spPr>
        <p:txBody>
          <a:bodyPr/>
          <a:lstStyle/>
          <a:p>
            <a:r>
              <a:rPr lang="tr-TR" dirty="0" err="1" smtClean="0"/>
              <a:t>display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892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79" y="0"/>
            <a:ext cx="7788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89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6887"/>
            <a:ext cx="4524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82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95068" y="2073155"/>
            <a:ext cx="10515600" cy="1325563"/>
          </a:xfrm>
        </p:spPr>
        <p:txBody>
          <a:bodyPr/>
          <a:lstStyle/>
          <a:p>
            <a:r>
              <a:rPr lang="tr-TR" dirty="0" err="1"/>
              <a:t>Temprature</a:t>
            </a:r>
            <a:r>
              <a:rPr lang="tr-TR" dirty="0"/>
              <a:t> </a:t>
            </a:r>
            <a:r>
              <a:rPr lang="tr-TR" dirty="0" err="1" smtClean="0"/>
              <a:t>measure</a:t>
            </a:r>
            <a:r>
              <a:rPr lang="tr-TR" dirty="0" smtClean="0"/>
              <a:t>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0578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13" y="1434770"/>
            <a:ext cx="7410450" cy="4695825"/>
          </a:xfrm>
          <a:prstGeom prst="rect">
            <a:avLst/>
          </a:prstGeom>
        </p:spPr>
      </p:pic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4058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917166" y="500062"/>
            <a:ext cx="4605068" cy="1325563"/>
          </a:xfrm>
        </p:spPr>
        <p:txBody>
          <a:bodyPr/>
          <a:lstStyle/>
          <a:p>
            <a:r>
              <a:rPr lang="tr-TR" dirty="0" smtClean="0"/>
              <a:t>LCD </a:t>
            </a:r>
            <a:r>
              <a:rPr lang="tr-TR" dirty="0" err="1" smtClean="0"/>
              <a:t>monitor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26218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081087"/>
            <a:ext cx="75247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9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676290" y="2168045"/>
            <a:ext cx="5252049" cy="1325563"/>
          </a:xfrm>
        </p:spPr>
        <p:txBody>
          <a:bodyPr/>
          <a:lstStyle/>
          <a:p>
            <a:r>
              <a:rPr lang="tr-TR" dirty="0" err="1"/>
              <a:t>Light</a:t>
            </a:r>
            <a:r>
              <a:rPr lang="tr-TR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228413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90" y="1355965"/>
            <a:ext cx="7077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79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69344" y="2858159"/>
            <a:ext cx="11051875" cy="1325563"/>
          </a:xfrm>
        </p:spPr>
        <p:txBody>
          <a:bodyPr/>
          <a:lstStyle/>
          <a:p>
            <a:r>
              <a:rPr lang="en-US" dirty="0"/>
              <a:t>Measuring Distances with an Ultrasonic Sensor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4678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93" y="0"/>
            <a:ext cx="8546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92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26057" y="2651125"/>
            <a:ext cx="10515600" cy="1325563"/>
          </a:xfrm>
        </p:spPr>
        <p:txBody>
          <a:bodyPr/>
          <a:lstStyle/>
          <a:p>
            <a:r>
              <a:rPr lang="tr-TR" dirty="0" smtClean="0"/>
              <a:t>Car </a:t>
            </a:r>
            <a:r>
              <a:rPr lang="tr-TR" dirty="0" err="1" smtClean="0"/>
              <a:t>or</a:t>
            </a:r>
            <a:r>
              <a:rPr lang="tr-TR" dirty="0" smtClean="0"/>
              <a:t> robot </a:t>
            </a:r>
            <a:r>
              <a:rPr lang="tr-TR" dirty="0" err="1" smtClean="0"/>
              <a:t>arm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9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tr-TR" b="1" dirty="0"/>
              <a:t>Installation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IDE</a:t>
            </a:r>
          </a:p>
          <a:p>
            <a:r>
              <a:rPr lang="en-US" dirty="0"/>
              <a:t>The software that you use to program the Arduino is called the </a:t>
            </a:r>
            <a:r>
              <a:rPr lang="en-US" i="1" dirty="0" smtClean="0"/>
              <a:t>Arduino</a:t>
            </a:r>
            <a:r>
              <a:rPr lang="tr-TR" i="1" dirty="0" smtClean="0"/>
              <a:t> </a:t>
            </a:r>
            <a:r>
              <a:rPr lang="en-US" i="1" dirty="0" smtClean="0"/>
              <a:t>Integrated </a:t>
            </a:r>
            <a:r>
              <a:rPr lang="en-US" i="1" dirty="0"/>
              <a:t>Development Environment (IDE)</a:t>
            </a:r>
            <a:r>
              <a:rPr lang="en-US" dirty="0"/>
              <a:t>. </a:t>
            </a:r>
            <a:endParaRPr lang="tr-TR" dirty="0" smtClean="0"/>
          </a:p>
          <a:p>
            <a:r>
              <a:rPr lang="en-US" dirty="0" smtClean="0"/>
              <a:t>If </a:t>
            </a:r>
            <a:r>
              <a:rPr lang="en-US" dirty="0"/>
              <a:t>you are a software developer </a:t>
            </a:r>
            <a:r>
              <a:rPr lang="en-US" dirty="0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accustomed </a:t>
            </a:r>
            <a:r>
              <a:rPr lang="en-US" dirty="0"/>
              <a:t>to using complex IDEs like Eclipse or Visual Studio, you’ll find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en-US" dirty="0" smtClean="0"/>
              <a:t>Arduino </a:t>
            </a:r>
            <a:r>
              <a:rPr lang="en-US" dirty="0"/>
              <a:t>IDE very simple—and possibly find yourself wishing for </a:t>
            </a:r>
            <a:r>
              <a:rPr lang="en-US" dirty="0" smtClean="0"/>
              <a:t>repository</a:t>
            </a:r>
            <a:r>
              <a:rPr lang="tr-TR" dirty="0" smtClean="0"/>
              <a:t> </a:t>
            </a:r>
            <a:r>
              <a:rPr lang="en-US" dirty="0" smtClean="0"/>
              <a:t>integration</a:t>
            </a:r>
            <a:r>
              <a:rPr lang="en-US" dirty="0"/>
              <a:t>, command completion, and the like. </a:t>
            </a:r>
            <a:endParaRPr lang="tr-TR" dirty="0" smtClean="0"/>
          </a:p>
          <a:p>
            <a:r>
              <a:rPr lang="en-US" dirty="0" smtClean="0"/>
              <a:t>If </a:t>
            </a:r>
            <a:r>
              <a:rPr lang="en-US" dirty="0"/>
              <a:t>you are relatively new </a:t>
            </a:r>
            <a:r>
              <a:rPr lang="en-US" dirty="0" smtClean="0"/>
              <a:t>to</a:t>
            </a:r>
            <a:r>
              <a:rPr lang="tr-TR" dirty="0" smtClean="0"/>
              <a:t> </a:t>
            </a:r>
            <a:r>
              <a:rPr lang="en-US" dirty="0" smtClean="0"/>
              <a:t>programming</a:t>
            </a:r>
            <a:r>
              <a:rPr lang="en-US" dirty="0"/>
              <a:t>, you will love the Arduino’s simplicity and ease of use.</a:t>
            </a:r>
          </a:p>
          <a:p>
            <a:r>
              <a:rPr lang="tr-TR" dirty="0" err="1"/>
              <a:t>Installing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smtClean="0"/>
              <a:t>IDE: </a:t>
            </a:r>
            <a:r>
              <a:rPr lang="en-US" dirty="0" smtClean="0"/>
              <a:t>The </a:t>
            </a:r>
            <a:r>
              <a:rPr lang="en-US" dirty="0"/>
              <a:t>first step is to download the software for your type of computer from </a:t>
            </a:r>
            <a:r>
              <a:rPr lang="en-US" dirty="0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official</a:t>
            </a:r>
            <a:r>
              <a:rPr lang="tr-TR" dirty="0" smtClean="0"/>
              <a:t> </a:t>
            </a:r>
            <a:r>
              <a:rPr lang="tr-TR" dirty="0" err="1"/>
              <a:t>Arduino</a:t>
            </a:r>
            <a:r>
              <a:rPr lang="tr-TR" dirty="0"/>
              <a:t> </a:t>
            </a:r>
            <a:r>
              <a:rPr lang="tr-TR" dirty="0" err="1"/>
              <a:t>website</a:t>
            </a:r>
            <a:r>
              <a:rPr lang="tr-TR" dirty="0"/>
              <a:t>: 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                   </a:t>
            </a:r>
            <a:r>
              <a:rPr lang="tr-TR" b="1" dirty="0" smtClean="0"/>
              <a:t>http</a:t>
            </a:r>
            <a:r>
              <a:rPr lang="tr-TR" b="1" dirty="0"/>
              <a:t>://arduino.cc/en/Main/Software.</a:t>
            </a:r>
          </a:p>
          <a:p>
            <a:r>
              <a:rPr lang="en-US" dirty="0"/>
              <a:t>Once you’ve downloaded the software, then you can find </a:t>
            </a:r>
            <a:r>
              <a:rPr lang="en-US" dirty="0" smtClean="0"/>
              <a:t>detailed</a:t>
            </a:r>
            <a:r>
              <a:rPr lang="tr-TR" dirty="0" smtClean="0"/>
              <a:t> </a:t>
            </a:r>
            <a:r>
              <a:rPr lang="en-US" dirty="0" smtClean="0"/>
              <a:t>installation instructions </a:t>
            </a:r>
            <a:r>
              <a:rPr lang="en-US" dirty="0"/>
              <a:t>for each platform here:</a:t>
            </a:r>
          </a:p>
          <a:p>
            <a:pPr marL="0" indent="0">
              <a:buNone/>
            </a:pPr>
            <a:r>
              <a:rPr lang="tr-TR" dirty="0" smtClean="0"/>
              <a:t>                               </a:t>
            </a:r>
            <a:r>
              <a:rPr lang="tr-TR" b="1" dirty="0" smtClean="0"/>
              <a:t>http</a:t>
            </a:r>
            <a:r>
              <a:rPr lang="tr-TR" b="1" dirty="0"/>
              <a:t>://arduino.cc/en/Guide/</a:t>
            </a:r>
            <a:r>
              <a:rPr lang="tr-TR" b="1" dirty="0" err="1"/>
              <a:t>HomePage</a:t>
            </a:r>
            <a:r>
              <a:rPr lang="tr-TR" b="1" dirty="0"/>
              <a:t>.</a:t>
            </a:r>
          </a:p>
          <a:p>
            <a:r>
              <a:rPr lang="en-US" dirty="0"/>
              <a:t>One of the nice things about the Arduino is that all you need to get started </a:t>
            </a:r>
            <a:r>
              <a:rPr lang="en-US" dirty="0" smtClean="0"/>
              <a:t>is</a:t>
            </a:r>
            <a:r>
              <a:rPr lang="tr-TR" dirty="0" smtClean="0"/>
              <a:t> </a:t>
            </a:r>
            <a:r>
              <a:rPr lang="en-US" dirty="0" smtClean="0"/>
              <a:t>an </a:t>
            </a:r>
            <a:r>
              <a:rPr lang="en-US" dirty="0"/>
              <a:t>Arduino, a computer, and a USB lead to connect the two. The Arduino </a:t>
            </a:r>
            <a:r>
              <a:rPr lang="en-US" dirty="0" smtClean="0"/>
              <a:t>can</a:t>
            </a:r>
            <a:r>
              <a:rPr lang="tr-TR" dirty="0" smtClean="0"/>
              <a:t> </a:t>
            </a:r>
            <a:r>
              <a:rPr lang="en-US" dirty="0" smtClean="0"/>
              <a:t>even </a:t>
            </a:r>
            <a:r>
              <a:rPr lang="en-US" dirty="0"/>
              <a:t>be powered over the USB connection to the computer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6350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690562"/>
            <a:ext cx="83534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4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sample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b="1" dirty="0"/>
              <a:t>Electronic </a:t>
            </a:r>
            <a:r>
              <a:rPr lang="tr-TR" b="1" dirty="0" err="1"/>
              <a:t>Parts</a:t>
            </a:r>
            <a:endParaRPr lang="tr-TR" b="1" dirty="0"/>
          </a:p>
          <a:p>
            <a:r>
              <a:rPr lang="en-US" dirty="0"/>
              <a:t>• One </a:t>
            </a:r>
            <a:r>
              <a:rPr lang="en-US" dirty="0" err="1"/>
              <a:t>SparkFun</a:t>
            </a:r>
            <a:r>
              <a:rPr lang="en-US" dirty="0"/>
              <a:t> </a:t>
            </a:r>
            <a:r>
              <a:rPr lang="en-US" dirty="0" err="1"/>
              <a:t>RedBoard</a:t>
            </a:r>
            <a:r>
              <a:rPr lang="en-US" dirty="0"/>
              <a:t> (DEV-13975), Arduino Uno (DEV-11021), or any</a:t>
            </a:r>
          </a:p>
          <a:p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Arduino-compatible</a:t>
            </a:r>
            <a:r>
              <a:rPr lang="tr-TR" dirty="0"/>
              <a:t> board</a:t>
            </a:r>
          </a:p>
          <a:p>
            <a:r>
              <a:rPr lang="en-US" dirty="0"/>
              <a:t>• One USB Mini-B cable (CAB-11301 or your board’s USB cable)</a:t>
            </a:r>
          </a:p>
          <a:p>
            <a:r>
              <a:rPr lang="tr-TR" dirty="0"/>
              <a:t>•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solderless</a:t>
            </a:r>
            <a:r>
              <a:rPr lang="tr-TR" dirty="0"/>
              <a:t> </a:t>
            </a:r>
            <a:r>
              <a:rPr lang="tr-TR" dirty="0" err="1"/>
              <a:t>breadboard</a:t>
            </a:r>
            <a:r>
              <a:rPr lang="tr-TR" dirty="0"/>
              <a:t> (PRT-12002)</a:t>
            </a:r>
          </a:p>
          <a:p>
            <a:r>
              <a:rPr lang="en-US" dirty="0"/>
              <a:t>• Two geared hobby motors (ROB-13302*)</a:t>
            </a:r>
          </a:p>
          <a:p>
            <a:r>
              <a:rPr lang="en-US" dirty="0"/>
              <a:t>• One TB6612FNG H-bridge motor driver (ROB-09457* unsoldered or</a:t>
            </a:r>
          </a:p>
          <a:p>
            <a:r>
              <a:rPr lang="tr-TR" dirty="0"/>
              <a:t>ROB-13845* </a:t>
            </a:r>
            <a:r>
              <a:rPr lang="tr-TR" dirty="0" err="1"/>
              <a:t>presoldered</a:t>
            </a:r>
            <a:r>
              <a:rPr lang="tr-TR" dirty="0"/>
              <a:t>)</a:t>
            </a:r>
          </a:p>
          <a:p>
            <a:r>
              <a:rPr lang="en-US" dirty="0"/>
              <a:t>• Two rubber wheels fit for the geared hobby motors (ROB-13259*)</a:t>
            </a:r>
          </a:p>
          <a:p>
            <a:r>
              <a:rPr lang="tr-TR" dirty="0"/>
              <a:t>• Male-</a:t>
            </a:r>
            <a:r>
              <a:rPr lang="tr-TR" dirty="0" err="1"/>
              <a:t>to</a:t>
            </a:r>
            <a:r>
              <a:rPr lang="tr-TR" dirty="0"/>
              <a:t>-</a:t>
            </a:r>
            <a:r>
              <a:rPr lang="tr-TR" dirty="0" err="1"/>
              <a:t>male</a:t>
            </a:r>
            <a:r>
              <a:rPr lang="tr-TR" dirty="0"/>
              <a:t> </a:t>
            </a:r>
            <a:r>
              <a:rPr lang="tr-TR" dirty="0" err="1"/>
              <a:t>jumper</a:t>
            </a:r>
            <a:r>
              <a:rPr lang="tr-TR" dirty="0"/>
              <a:t> </a:t>
            </a:r>
            <a:r>
              <a:rPr lang="tr-TR" dirty="0" err="1"/>
              <a:t>wires</a:t>
            </a:r>
            <a:r>
              <a:rPr lang="tr-TR" dirty="0"/>
              <a:t> (PRT-11026)</a:t>
            </a:r>
          </a:p>
          <a:p>
            <a:r>
              <a:rPr lang="tr-TR" dirty="0"/>
              <a:t>• Male-</a:t>
            </a:r>
            <a:r>
              <a:rPr lang="tr-TR" dirty="0" err="1"/>
              <a:t>to</a:t>
            </a:r>
            <a:r>
              <a:rPr lang="tr-TR" dirty="0"/>
              <a:t>-</a:t>
            </a:r>
            <a:r>
              <a:rPr lang="tr-TR" dirty="0" err="1"/>
              <a:t>female</a:t>
            </a:r>
            <a:r>
              <a:rPr lang="tr-TR" dirty="0"/>
              <a:t> </a:t>
            </a:r>
            <a:r>
              <a:rPr lang="tr-TR" dirty="0" err="1"/>
              <a:t>jumper</a:t>
            </a:r>
            <a:r>
              <a:rPr lang="tr-TR" dirty="0"/>
              <a:t> </a:t>
            </a:r>
            <a:r>
              <a:rPr lang="tr-TR" dirty="0" err="1"/>
              <a:t>wires</a:t>
            </a:r>
            <a:r>
              <a:rPr lang="tr-TR" dirty="0"/>
              <a:t> (PRT-09140*)</a:t>
            </a:r>
          </a:p>
          <a:p>
            <a:r>
              <a:rPr lang="en-US" dirty="0"/>
              <a:t>• One 4 AA battery holder (PRT-09835*)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624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" y="129994"/>
            <a:ext cx="11172428" cy="66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6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18535" y="1268085"/>
            <a:ext cx="11973465" cy="4037162"/>
          </a:xfrm>
        </p:spPr>
        <p:txBody>
          <a:bodyPr/>
          <a:lstStyle/>
          <a:p>
            <a:r>
              <a:rPr lang="en-US" dirty="0"/>
              <a:t>To prove that the Arduino is working, we are going to program it to flash </a:t>
            </a:r>
            <a:r>
              <a:rPr lang="en-US" dirty="0" smtClean="0"/>
              <a:t>an</a:t>
            </a:r>
            <a:r>
              <a:rPr lang="tr-TR" dirty="0" smtClean="0"/>
              <a:t> </a:t>
            </a:r>
            <a:r>
              <a:rPr lang="en-US" dirty="0" smtClean="0"/>
              <a:t>LED </a:t>
            </a:r>
            <a:r>
              <a:rPr lang="en-US" dirty="0"/>
              <a:t>that is labeled </a:t>
            </a:r>
            <a:r>
              <a:rPr lang="en-US" i="1" dirty="0"/>
              <a:t>L </a:t>
            </a:r>
            <a:r>
              <a:rPr lang="en-US" dirty="0"/>
              <a:t>on the Arduino board and hence is known as the “L” LED.</a:t>
            </a:r>
          </a:p>
          <a:p>
            <a:r>
              <a:rPr lang="en-US" dirty="0"/>
              <a:t>Start by launching the Arduino IDE on your computer. </a:t>
            </a:r>
            <a:endParaRPr lang="tr-TR" dirty="0" smtClean="0"/>
          </a:p>
          <a:p>
            <a:r>
              <a:rPr lang="en-US" dirty="0" smtClean="0"/>
              <a:t>Then</a:t>
            </a:r>
            <a:r>
              <a:rPr lang="en-US" dirty="0"/>
              <a:t>, from the </a:t>
            </a:r>
            <a:r>
              <a:rPr lang="en-US" dirty="0" smtClean="0"/>
              <a:t>File</a:t>
            </a:r>
            <a:r>
              <a:rPr lang="tr-TR" dirty="0" smtClean="0"/>
              <a:t> </a:t>
            </a:r>
            <a:r>
              <a:rPr lang="en-US" dirty="0" smtClean="0"/>
              <a:t>menu</a:t>
            </a:r>
            <a:r>
              <a:rPr lang="en-US" dirty="0"/>
              <a:t>, (</a:t>
            </a:r>
            <a:r>
              <a:rPr lang="en-US" dirty="0" smtClean="0"/>
              <a:t>Figure) </a:t>
            </a:r>
            <a:r>
              <a:rPr lang="en-US" dirty="0"/>
              <a:t>select Examples | 01 Basics | Blink.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8997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3668</Words>
  <Application>Microsoft Office PowerPoint</Application>
  <PresentationFormat>Geniş ekran</PresentationFormat>
  <Paragraphs>292</Paragraphs>
  <Slides>71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Teması</vt:lpstr>
      <vt:lpstr>Mikrodenetleyiciler: Uygulamalar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LED: hello world</vt:lpstr>
      <vt:lpstr>PowerPoint Sunusu</vt:lpstr>
      <vt:lpstr>PowerPoint Sunusu</vt:lpstr>
      <vt:lpstr>PowerPoint Sunusu</vt:lpstr>
      <vt:lpstr>switch</vt:lpstr>
      <vt:lpstr>Samples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Button</vt:lpstr>
      <vt:lpstr>PowerPoint Sunusu</vt:lpstr>
      <vt:lpstr>PowerPoint Sunusu</vt:lpstr>
      <vt:lpstr>PowerPoint Sunusu</vt:lpstr>
      <vt:lpstr>PowerPoint Sunusu</vt:lpstr>
      <vt:lpstr>PowerPoint Sunusu</vt:lpstr>
      <vt:lpstr>Pot</vt:lpstr>
      <vt:lpstr>PowerPoint Sunusu</vt:lpstr>
      <vt:lpstr>PowerPoint Sunusu</vt:lpstr>
      <vt:lpstr>Sound</vt:lpstr>
      <vt:lpstr>PowerPoint Sunusu</vt:lpstr>
      <vt:lpstr>display</vt:lpstr>
      <vt:lpstr>PowerPoint Sunusu</vt:lpstr>
      <vt:lpstr>Temprature measure  </vt:lpstr>
      <vt:lpstr>PowerPoint Sunusu</vt:lpstr>
      <vt:lpstr>LCD monitor</vt:lpstr>
      <vt:lpstr>PowerPoint Sunusu</vt:lpstr>
      <vt:lpstr>Light sensor</vt:lpstr>
      <vt:lpstr>PowerPoint Sunusu</vt:lpstr>
      <vt:lpstr>Measuring Distances with an Ultrasonic Sensor</vt:lpstr>
      <vt:lpstr>PowerPoint Sunusu</vt:lpstr>
      <vt:lpstr>Car or robot arm</vt:lpstr>
      <vt:lpstr>PowerPoint Sunusu</vt:lpstr>
      <vt:lpstr>sample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A.Duysak</dc:creator>
  <cp:lastModifiedBy>A.Duysak</cp:lastModifiedBy>
  <cp:revision>38</cp:revision>
  <dcterms:created xsi:type="dcterms:W3CDTF">2019-02-17T14:15:03Z</dcterms:created>
  <dcterms:modified xsi:type="dcterms:W3CDTF">2019-03-05T11:19:53Z</dcterms:modified>
</cp:coreProperties>
</file>